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436" r:id="rId6"/>
    <p:sldId id="438" r:id="rId7"/>
    <p:sldId id="439" r:id="rId8"/>
    <p:sldId id="449" r:id="rId9"/>
    <p:sldId id="450" r:id="rId10"/>
    <p:sldId id="451" r:id="rId11"/>
    <p:sldId id="440" r:id="rId12"/>
    <p:sldId id="435" r:id="rId13"/>
    <p:sldId id="304" r:id="rId14"/>
    <p:sldId id="259" r:id="rId15"/>
    <p:sldId id="305" r:id="rId16"/>
    <p:sldId id="306" r:id="rId17"/>
    <p:sldId id="307" r:id="rId18"/>
    <p:sldId id="308" r:id="rId19"/>
    <p:sldId id="309" r:id="rId20"/>
    <p:sldId id="310" r:id="rId21"/>
    <p:sldId id="31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7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F6745-C5CB-44C3-ABB2-9086A5A5ECD6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69F5D7-14A1-4BD1-A063-9EAFCA0D73E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Easy to identify resilience metrics at the parcel level and provide justification for funding selections.</a:t>
          </a:r>
          <a:endParaRPr lang="en-US" dirty="0"/>
        </a:p>
      </dgm:t>
    </dgm:pt>
    <dgm:pt modelId="{63D75A5F-FFFB-4D46-978D-9343C69E6745}" type="parTrans" cxnId="{4F44F689-0E70-4495-9FA2-D160C531A578}">
      <dgm:prSet/>
      <dgm:spPr/>
      <dgm:t>
        <a:bodyPr/>
        <a:lstStyle/>
        <a:p>
          <a:endParaRPr lang="en-US"/>
        </a:p>
      </dgm:t>
    </dgm:pt>
    <dgm:pt modelId="{24FE0D7E-80A9-45A1-8EF0-79A2D74501CB}" type="sibTrans" cxnId="{4F44F689-0E70-4495-9FA2-D160C531A5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95B57CA-A9EF-4492-AE6D-867C1E697F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Use as a tool to educate landowners on the advantages of protecting and properly managing their property.</a:t>
          </a:r>
          <a:endParaRPr lang="en-US" dirty="0"/>
        </a:p>
      </dgm:t>
    </dgm:pt>
    <dgm:pt modelId="{20C89F4D-5A99-48A6-8BBA-9786FABAB9DC}" type="parTrans" cxnId="{4C62D3ED-FB36-441A-9B96-B9BD818CC3F4}">
      <dgm:prSet/>
      <dgm:spPr/>
      <dgm:t>
        <a:bodyPr/>
        <a:lstStyle/>
        <a:p>
          <a:endParaRPr lang="en-US"/>
        </a:p>
      </dgm:t>
    </dgm:pt>
    <dgm:pt modelId="{2B33C215-BB16-4588-8F8C-A829A60346FD}" type="sibTrans" cxnId="{4C62D3ED-FB36-441A-9B96-B9BD818CC3F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1377611-E8DB-4D3A-BB7D-94E44141A8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Provides opportunities to collaborate, share data, and build relationships with other local conservation organizations.</a:t>
          </a:r>
          <a:endParaRPr lang="en-US"/>
        </a:p>
      </dgm:t>
    </dgm:pt>
    <dgm:pt modelId="{9D7BB334-E126-463F-B2DD-098E2716B31A}" type="parTrans" cxnId="{F17D4323-DA98-4779-BDB9-4E68A956E0EE}">
      <dgm:prSet/>
      <dgm:spPr/>
      <dgm:t>
        <a:bodyPr/>
        <a:lstStyle/>
        <a:p>
          <a:endParaRPr lang="en-US"/>
        </a:p>
      </dgm:t>
    </dgm:pt>
    <dgm:pt modelId="{C4AE59C9-3F80-4813-A7D3-FCA2E804740D}" type="sibTrans" cxnId="{F17D4323-DA98-4779-BDB9-4E68A956E0E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3396D15-4491-49C3-87AC-D591D0F68B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An excellent resource to include in project proposals and grant applications.</a:t>
          </a:r>
          <a:endParaRPr lang="en-US"/>
        </a:p>
      </dgm:t>
    </dgm:pt>
    <dgm:pt modelId="{BCA7DB14-0A9E-45D8-BD40-FBEAC1FB4F90}" type="parTrans" cxnId="{AD562782-308B-4C86-B181-FC8B52837505}">
      <dgm:prSet/>
      <dgm:spPr/>
      <dgm:t>
        <a:bodyPr/>
        <a:lstStyle/>
        <a:p>
          <a:endParaRPr lang="en-US"/>
        </a:p>
      </dgm:t>
    </dgm:pt>
    <dgm:pt modelId="{F9284E0C-97D5-4555-AA3D-4903AF11ECEC}" type="sibTrans" cxnId="{AD562782-308B-4C86-B181-FC8B52837505}">
      <dgm:prSet/>
      <dgm:spPr/>
      <dgm:t>
        <a:bodyPr/>
        <a:lstStyle/>
        <a:p>
          <a:endParaRPr lang="en-US"/>
        </a:p>
      </dgm:t>
    </dgm:pt>
    <dgm:pt modelId="{21559DE0-545E-4292-A567-F38082E7359F}" type="pres">
      <dgm:prSet presAssocID="{C4CF6745-C5CB-44C3-ABB2-9086A5A5ECD6}" presName="root" presStyleCnt="0">
        <dgm:presLayoutVars>
          <dgm:dir/>
          <dgm:resizeHandles val="exact"/>
        </dgm:presLayoutVars>
      </dgm:prSet>
      <dgm:spPr/>
    </dgm:pt>
    <dgm:pt modelId="{939417B0-47C1-4743-AEB9-969CC4D34173}" type="pres">
      <dgm:prSet presAssocID="{C4CF6745-C5CB-44C3-ABB2-9086A5A5ECD6}" presName="container" presStyleCnt="0">
        <dgm:presLayoutVars>
          <dgm:dir/>
          <dgm:resizeHandles val="exact"/>
        </dgm:presLayoutVars>
      </dgm:prSet>
      <dgm:spPr/>
    </dgm:pt>
    <dgm:pt modelId="{30EB57A6-2E2B-4E4B-9B8A-A07201EDBDB9}" type="pres">
      <dgm:prSet presAssocID="{D069F5D7-14A1-4BD1-A063-9EAFCA0D73E4}" presName="compNode" presStyleCnt="0"/>
      <dgm:spPr/>
    </dgm:pt>
    <dgm:pt modelId="{99683490-1168-48EC-B27E-4BFA6B80DDFF}" type="pres">
      <dgm:prSet presAssocID="{D069F5D7-14A1-4BD1-A063-9EAFCA0D73E4}" presName="iconBgRect" presStyleLbl="bgShp" presStyleIdx="0" presStyleCnt="4"/>
      <dgm:spPr/>
    </dgm:pt>
    <dgm:pt modelId="{135BC53F-C117-4FED-AD78-7660AF57B281}" type="pres">
      <dgm:prSet presAssocID="{D069F5D7-14A1-4BD1-A063-9EAFCA0D73E4}" presName="iconRect" presStyleLbl="node1" presStyleIdx="0" presStyleCnt="4" custLinFactNeighborX="-1006" custLinFactNeighborY="-2014"/>
      <dgm:spPr>
        <a:blipFill>
          <a:blip xmlns:r="http://schemas.openxmlformats.org/officeDocument/2006/relationships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 RTL"/>
        </a:ext>
      </dgm:extLst>
    </dgm:pt>
    <dgm:pt modelId="{7E29E064-A69C-4E8F-94DD-5A572A188FA6}" type="pres">
      <dgm:prSet presAssocID="{D069F5D7-14A1-4BD1-A063-9EAFCA0D73E4}" presName="spaceRect" presStyleCnt="0"/>
      <dgm:spPr/>
    </dgm:pt>
    <dgm:pt modelId="{2EA95E77-FF22-4A8F-80A9-499F0E021526}" type="pres">
      <dgm:prSet presAssocID="{D069F5D7-14A1-4BD1-A063-9EAFCA0D73E4}" presName="textRect" presStyleLbl="revTx" presStyleIdx="0" presStyleCnt="4">
        <dgm:presLayoutVars>
          <dgm:chMax val="1"/>
          <dgm:chPref val="1"/>
        </dgm:presLayoutVars>
      </dgm:prSet>
      <dgm:spPr/>
    </dgm:pt>
    <dgm:pt modelId="{7D28E900-6A03-4CC7-8E54-07333DA0E8AD}" type="pres">
      <dgm:prSet presAssocID="{24FE0D7E-80A9-45A1-8EF0-79A2D74501CB}" presName="sibTrans" presStyleLbl="sibTrans2D1" presStyleIdx="0" presStyleCnt="0"/>
      <dgm:spPr/>
    </dgm:pt>
    <dgm:pt modelId="{0B8756E4-9FF6-4C5F-9232-75291DC8A474}" type="pres">
      <dgm:prSet presAssocID="{795B57CA-A9EF-4492-AE6D-867C1E697FE3}" presName="compNode" presStyleCnt="0"/>
      <dgm:spPr/>
    </dgm:pt>
    <dgm:pt modelId="{5DB76767-9F3B-4FDE-9F7D-FCF21913D666}" type="pres">
      <dgm:prSet presAssocID="{795B57CA-A9EF-4492-AE6D-867C1E697FE3}" presName="iconBgRect" presStyleLbl="bgShp" presStyleIdx="1" presStyleCnt="4"/>
      <dgm:spPr/>
    </dgm:pt>
    <dgm:pt modelId="{7493DED2-BBC2-4AD5-8AF1-D8D91F4DBEAF}" type="pres">
      <dgm:prSet presAssocID="{795B57CA-A9EF-4492-AE6D-867C1E697FE3}" presName="iconRect" presStyleLbl="node1" presStyleIdx="1" presStyleCnt="4"/>
      <dgm:spPr>
        <a:blipFill>
          <a:blip xmlns:r="http://schemas.openxmlformats.org/officeDocument/2006/relationships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CBBE1FDD-D71F-4967-818E-C58EE27B1B87}" type="pres">
      <dgm:prSet presAssocID="{795B57CA-A9EF-4492-AE6D-867C1E697FE3}" presName="spaceRect" presStyleCnt="0"/>
      <dgm:spPr/>
    </dgm:pt>
    <dgm:pt modelId="{28DBF95E-5EC4-48E0-863F-B6466688BBF6}" type="pres">
      <dgm:prSet presAssocID="{795B57CA-A9EF-4492-AE6D-867C1E697FE3}" presName="textRect" presStyleLbl="revTx" presStyleIdx="1" presStyleCnt="4">
        <dgm:presLayoutVars>
          <dgm:chMax val="1"/>
          <dgm:chPref val="1"/>
        </dgm:presLayoutVars>
      </dgm:prSet>
      <dgm:spPr/>
    </dgm:pt>
    <dgm:pt modelId="{C2CBFACB-F6FA-4979-B6DA-92BB46D31656}" type="pres">
      <dgm:prSet presAssocID="{2B33C215-BB16-4588-8F8C-A829A60346FD}" presName="sibTrans" presStyleLbl="sibTrans2D1" presStyleIdx="0" presStyleCnt="0"/>
      <dgm:spPr/>
    </dgm:pt>
    <dgm:pt modelId="{4E8C50D3-3E4A-47A0-8F66-BA1D57F3E9A1}" type="pres">
      <dgm:prSet presAssocID="{31377611-E8DB-4D3A-BB7D-94E44141A833}" presName="compNode" presStyleCnt="0"/>
      <dgm:spPr/>
    </dgm:pt>
    <dgm:pt modelId="{A4998535-002C-4B68-89CC-D2044662C4A6}" type="pres">
      <dgm:prSet presAssocID="{31377611-E8DB-4D3A-BB7D-94E44141A833}" presName="iconBgRect" presStyleLbl="bgShp" presStyleIdx="2" presStyleCnt="4"/>
      <dgm:spPr/>
    </dgm:pt>
    <dgm:pt modelId="{BDA76401-0FD3-4632-84E3-B4E819F0FB14}" type="pres">
      <dgm:prSet presAssocID="{31377611-E8DB-4D3A-BB7D-94E44141A833}" presName="iconRect" presStyleLbl="node1" presStyleIdx="2" presStyleCnt="4"/>
      <dgm:spPr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F512374-BC05-45EC-9342-FE19538B5A02}" type="pres">
      <dgm:prSet presAssocID="{31377611-E8DB-4D3A-BB7D-94E44141A833}" presName="spaceRect" presStyleCnt="0"/>
      <dgm:spPr/>
    </dgm:pt>
    <dgm:pt modelId="{71D77549-C91E-4905-84A5-47A692B4FAD1}" type="pres">
      <dgm:prSet presAssocID="{31377611-E8DB-4D3A-BB7D-94E44141A833}" presName="textRect" presStyleLbl="revTx" presStyleIdx="2" presStyleCnt="4">
        <dgm:presLayoutVars>
          <dgm:chMax val="1"/>
          <dgm:chPref val="1"/>
        </dgm:presLayoutVars>
      </dgm:prSet>
      <dgm:spPr/>
    </dgm:pt>
    <dgm:pt modelId="{30201392-0117-4B4F-922C-3146DC19924E}" type="pres">
      <dgm:prSet presAssocID="{C4AE59C9-3F80-4813-A7D3-FCA2E804740D}" presName="sibTrans" presStyleLbl="sibTrans2D1" presStyleIdx="0" presStyleCnt="0"/>
      <dgm:spPr/>
    </dgm:pt>
    <dgm:pt modelId="{85B5D840-E0C3-4172-B111-36C566AD8091}" type="pres">
      <dgm:prSet presAssocID="{93396D15-4491-49C3-87AC-D591D0F68BED}" presName="compNode" presStyleCnt="0"/>
      <dgm:spPr/>
    </dgm:pt>
    <dgm:pt modelId="{8E48F20E-7482-4CA3-BBB9-CAE0F20DC887}" type="pres">
      <dgm:prSet presAssocID="{93396D15-4491-49C3-87AC-D591D0F68BED}" presName="iconBgRect" presStyleLbl="bgShp" presStyleIdx="3" presStyleCnt="4"/>
      <dgm:spPr/>
    </dgm:pt>
    <dgm:pt modelId="{FC16645B-98A4-4517-8E8B-2DADDAFF2311}" type="pres">
      <dgm:prSet presAssocID="{93396D15-4491-49C3-87AC-D591D0F68BED}" presName="iconRect" presStyleLbl="node1" presStyleIdx="3" presStyleCnt="4"/>
      <dgm:spPr>
        <a:blipFill>
          <a:blip xmlns:r="http://schemas.openxmlformats.org/officeDocument/2006/relationships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01082186-16AA-4746-9293-0BBD27812F7B}" type="pres">
      <dgm:prSet presAssocID="{93396D15-4491-49C3-87AC-D591D0F68BED}" presName="spaceRect" presStyleCnt="0"/>
      <dgm:spPr/>
    </dgm:pt>
    <dgm:pt modelId="{1F4D3058-27E1-4D4B-A2C7-F96A1BD03A0C}" type="pres">
      <dgm:prSet presAssocID="{93396D15-4491-49C3-87AC-D591D0F68BE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E738417-A350-4566-AC40-FF1123EA2A1D}" type="presOf" srcId="{93396D15-4491-49C3-87AC-D591D0F68BED}" destId="{1F4D3058-27E1-4D4B-A2C7-F96A1BD03A0C}" srcOrd="0" destOrd="0" presId="urn:microsoft.com/office/officeart/2018/2/layout/IconCircleList"/>
    <dgm:cxn modelId="{F17D4323-DA98-4779-BDB9-4E68A956E0EE}" srcId="{C4CF6745-C5CB-44C3-ABB2-9086A5A5ECD6}" destId="{31377611-E8DB-4D3A-BB7D-94E44141A833}" srcOrd="2" destOrd="0" parTransId="{9D7BB334-E126-463F-B2DD-098E2716B31A}" sibTransId="{C4AE59C9-3F80-4813-A7D3-FCA2E804740D}"/>
    <dgm:cxn modelId="{AB581839-B9AB-4F53-B59F-41E2C1F85EC1}" type="presOf" srcId="{795B57CA-A9EF-4492-AE6D-867C1E697FE3}" destId="{28DBF95E-5EC4-48E0-863F-B6466688BBF6}" srcOrd="0" destOrd="0" presId="urn:microsoft.com/office/officeart/2018/2/layout/IconCircleList"/>
    <dgm:cxn modelId="{6E25EE3B-3031-45EC-BE55-451E7784CCA1}" type="presOf" srcId="{2B33C215-BB16-4588-8F8C-A829A60346FD}" destId="{C2CBFACB-F6FA-4979-B6DA-92BB46D31656}" srcOrd="0" destOrd="0" presId="urn:microsoft.com/office/officeart/2018/2/layout/IconCircleList"/>
    <dgm:cxn modelId="{13C3A73C-9CB5-4C55-B126-AE0FFC08A0FC}" type="presOf" srcId="{D069F5D7-14A1-4BD1-A063-9EAFCA0D73E4}" destId="{2EA95E77-FF22-4A8F-80A9-499F0E021526}" srcOrd="0" destOrd="0" presId="urn:microsoft.com/office/officeart/2018/2/layout/IconCircleList"/>
    <dgm:cxn modelId="{7E29C66E-5A04-4C23-BA07-BC6EC5FA58AA}" type="presOf" srcId="{C4CF6745-C5CB-44C3-ABB2-9086A5A5ECD6}" destId="{21559DE0-545E-4292-A567-F38082E7359F}" srcOrd="0" destOrd="0" presId="urn:microsoft.com/office/officeart/2018/2/layout/IconCircleList"/>
    <dgm:cxn modelId="{6E9CF755-B194-4D8C-853B-E4DD9E9B933B}" type="presOf" srcId="{24FE0D7E-80A9-45A1-8EF0-79A2D74501CB}" destId="{7D28E900-6A03-4CC7-8E54-07333DA0E8AD}" srcOrd="0" destOrd="0" presId="urn:microsoft.com/office/officeart/2018/2/layout/IconCircleList"/>
    <dgm:cxn modelId="{AD562782-308B-4C86-B181-FC8B52837505}" srcId="{C4CF6745-C5CB-44C3-ABB2-9086A5A5ECD6}" destId="{93396D15-4491-49C3-87AC-D591D0F68BED}" srcOrd="3" destOrd="0" parTransId="{BCA7DB14-0A9E-45D8-BD40-FBEAC1FB4F90}" sibTransId="{F9284E0C-97D5-4555-AA3D-4903AF11ECEC}"/>
    <dgm:cxn modelId="{4F44F689-0E70-4495-9FA2-D160C531A578}" srcId="{C4CF6745-C5CB-44C3-ABB2-9086A5A5ECD6}" destId="{D069F5D7-14A1-4BD1-A063-9EAFCA0D73E4}" srcOrd="0" destOrd="0" parTransId="{63D75A5F-FFFB-4D46-978D-9343C69E6745}" sibTransId="{24FE0D7E-80A9-45A1-8EF0-79A2D74501CB}"/>
    <dgm:cxn modelId="{482740A7-47FE-483A-A947-F36066748C21}" type="presOf" srcId="{C4AE59C9-3F80-4813-A7D3-FCA2E804740D}" destId="{30201392-0117-4B4F-922C-3146DC19924E}" srcOrd="0" destOrd="0" presId="urn:microsoft.com/office/officeart/2018/2/layout/IconCircleList"/>
    <dgm:cxn modelId="{4C62D3ED-FB36-441A-9B96-B9BD818CC3F4}" srcId="{C4CF6745-C5CB-44C3-ABB2-9086A5A5ECD6}" destId="{795B57CA-A9EF-4492-AE6D-867C1E697FE3}" srcOrd="1" destOrd="0" parTransId="{20C89F4D-5A99-48A6-8BBA-9786FABAB9DC}" sibTransId="{2B33C215-BB16-4588-8F8C-A829A60346FD}"/>
    <dgm:cxn modelId="{8F8BCBFB-6C61-41B0-932F-528B94E0745E}" type="presOf" srcId="{31377611-E8DB-4D3A-BB7D-94E44141A833}" destId="{71D77549-C91E-4905-84A5-47A692B4FAD1}" srcOrd="0" destOrd="0" presId="urn:microsoft.com/office/officeart/2018/2/layout/IconCircleList"/>
    <dgm:cxn modelId="{5F0B9D61-7E62-4B7D-95B2-66F1D441E0E7}" type="presParOf" srcId="{21559DE0-545E-4292-A567-F38082E7359F}" destId="{939417B0-47C1-4743-AEB9-969CC4D34173}" srcOrd="0" destOrd="0" presId="urn:microsoft.com/office/officeart/2018/2/layout/IconCircleList"/>
    <dgm:cxn modelId="{AD8B4F3F-86CA-4A69-9E9F-5F6849DAF09A}" type="presParOf" srcId="{939417B0-47C1-4743-AEB9-969CC4D34173}" destId="{30EB57A6-2E2B-4E4B-9B8A-A07201EDBDB9}" srcOrd="0" destOrd="0" presId="urn:microsoft.com/office/officeart/2018/2/layout/IconCircleList"/>
    <dgm:cxn modelId="{39C1A504-A9A1-4A63-83B3-457D7E695EF6}" type="presParOf" srcId="{30EB57A6-2E2B-4E4B-9B8A-A07201EDBDB9}" destId="{99683490-1168-48EC-B27E-4BFA6B80DDFF}" srcOrd="0" destOrd="0" presId="urn:microsoft.com/office/officeart/2018/2/layout/IconCircleList"/>
    <dgm:cxn modelId="{E5FAA230-05E3-4BC7-B7C2-E2887535FD65}" type="presParOf" srcId="{30EB57A6-2E2B-4E4B-9B8A-A07201EDBDB9}" destId="{135BC53F-C117-4FED-AD78-7660AF57B281}" srcOrd="1" destOrd="0" presId="urn:microsoft.com/office/officeart/2018/2/layout/IconCircleList"/>
    <dgm:cxn modelId="{B5363F47-0BC1-4B90-8771-7AB9887CA316}" type="presParOf" srcId="{30EB57A6-2E2B-4E4B-9B8A-A07201EDBDB9}" destId="{7E29E064-A69C-4E8F-94DD-5A572A188FA6}" srcOrd="2" destOrd="0" presId="urn:microsoft.com/office/officeart/2018/2/layout/IconCircleList"/>
    <dgm:cxn modelId="{178A0446-7782-4685-BA46-0E5BD1A3ABAB}" type="presParOf" srcId="{30EB57A6-2E2B-4E4B-9B8A-A07201EDBDB9}" destId="{2EA95E77-FF22-4A8F-80A9-499F0E021526}" srcOrd="3" destOrd="0" presId="urn:microsoft.com/office/officeart/2018/2/layout/IconCircleList"/>
    <dgm:cxn modelId="{C7C5D0BE-B82D-4B80-9320-09EFB313757E}" type="presParOf" srcId="{939417B0-47C1-4743-AEB9-969CC4D34173}" destId="{7D28E900-6A03-4CC7-8E54-07333DA0E8AD}" srcOrd="1" destOrd="0" presId="urn:microsoft.com/office/officeart/2018/2/layout/IconCircleList"/>
    <dgm:cxn modelId="{A92CE4DB-4E5E-429B-AB65-6D422DDB0629}" type="presParOf" srcId="{939417B0-47C1-4743-AEB9-969CC4D34173}" destId="{0B8756E4-9FF6-4C5F-9232-75291DC8A474}" srcOrd="2" destOrd="0" presId="urn:microsoft.com/office/officeart/2018/2/layout/IconCircleList"/>
    <dgm:cxn modelId="{845B96D4-F780-4AB8-9BDC-B74EF238160D}" type="presParOf" srcId="{0B8756E4-9FF6-4C5F-9232-75291DC8A474}" destId="{5DB76767-9F3B-4FDE-9F7D-FCF21913D666}" srcOrd="0" destOrd="0" presId="urn:microsoft.com/office/officeart/2018/2/layout/IconCircleList"/>
    <dgm:cxn modelId="{29B3B7FB-6011-4E91-8D9A-19E7060BE5D4}" type="presParOf" srcId="{0B8756E4-9FF6-4C5F-9232-75291DC8A474}" destId="{7493DED2-BBC2-4AD5-8AF1-D8D91F4DBEAF}" srcOrd="1" destOrd="0" presId="urn:microsoft.com/office/officeart/2018/2/layout/IconCircleList"/>
    <dgm:cxn modelId="{EBA4629F-6806-4A1A-998E-64551A997064}" type="presParOf" srcId="{0B8756E4-9FF6-4C5F-9232-75291DC8A474}" destId="{CBBE1FDD-D71F-4967-818E-C58EE27B1B87}" srcOrd="2" destOrd="0" presId="urn:microsoft.com/office/officeart/2018/2/layout/IconCircleList"/>
    <dgm:cxn modelId="{E36AF2B0-3A2D-44A1-B263-45662FBC3456}" type="presParOf" srcId="{0B8756E4-9FF6-4C5F-9232-75291DC8A474}" destId="{28DBF95E-5EC4-48E0-863F-B6466688BBF6}" srcOrd="3" destOrd="0" presId="urn:microsoft.com/office/officeart/2018/2/layout/IconCircleList"/>
    <dgm:cxn modelId="{101E2FCA-77F9-4A5F-A733-03B0DCB83748}" type="presParOf" srcId="{939417B0-47C1-4743-AEB9-969CC4D34173}" destId="{C2CBFACB-F6FA-4979-B6DA-92BB46D31656}" srcOrd="3" destOrd="0" presId="urn:microsoft.com/office/officeart/2018/2/layout/IconCircleList"/>
    <dgm:cxn modelId="{037F701D-868C-4C28-BAA0-E7384AD58DCE}" type="presParOf" srcId="{939417B0-47C1-4743-AEB9-969CC4D34173}" destId="{4E8C50D3-3E4A-47A0-8F66-BA1D57F3E9A1}" srcOrd="4" destOrd="0" presId="urn:microsoft.com/office/officeart/2018/2/layout/IconCircleList"/>
    <dgm:cxn modelId="{7AD90892-54E2-4BD9-9672-067DCDFDBBC0}" type="presParOf" srcId="{4E8C50D3-3E4A-47A0-8F66-BA1D57F3E9A1}" destId="{A4998535-002C-4B68-89CC-D2044662C4A6}" srcOrd="0" destOrd="0" presId="urn:microsoft.com/office/officeart/2018/2/layout/IconCircleList"/>
    <dgm:cxn modelId="{3CE978A9-B36D-4382-9159-3B31B3EC41F3}" type="presParOf" srcId="{4E8C50D3-3E4A-47A0-8F66-BA1D57F3E9A1}" destId="{BDA76401-0FD3-4632-84E3-B4E819F0FB14}" srcOrd="1" destOrd="0" presId="urn:microsoft.com/office/officeart/2018/2/layout/IconCircleList"/>
    <dgm:cxn modelId="{C0E11B08-D9AE-4853-991E-863E36C960CC}" type="presParOf" srcId="{4E8C50D3-3E4A-47A0-8F66-BA1D57F3E9A1}" destId="{7F512374-BC05-45EC-9342-FE19538B5A02}" srcOrd="2" destOrd="0" presId="urn:microsoft.com/office/officeart/2018/2/layout/IconCircleList"/>
    <dgm:cxn modelId="{E1B9EA8C-4C45-484F-8698-4EC7149B5D24}" type="presParOf" srcId="{4E8C50D3-3E4A-47A0-8F66-BA1D57F3E9A1}" destId="{71D77549-C91E-4905-84A5-47A692B4FAD1}" srcOrd="3" destOrd="0" presId="urn:microsoft.com/office/officeart/2018/2/layout/IconCircleList"/>
    <dgm:cxn modelId="{35DD79BA-4385-4B9C-8DFE-C6B0D7FA2C03}" type="presParOf" srcId="{939417B0-47C1-4743-AEB9-969CC4D34173}" destId="{30201392-0117-4B4F-922C-3146DC19924E}" srcOrd="5" destOrd="0" presId="urn:microsoft.com/office/officeart/2018/2/layout/IconCircleList"/>
    <dgm:cxn modelId="{1EB74A66-761C-475C-B0FF-4A60204C702F}" type="presParOf" srcId="{939417B0-47C1-4743-AEB9-969CC4D34173}" destId="{85B5D840-E0C3-4172-B111-36C566AD8091}" srcOrd="6" destOrd="0" presId="urn:microsoft.com/office/officeart/2018/2/layout/IconCircleList"/>
    <dgm:cxn modelId="{42308DE8-E44E-4A9D-A059-C3CB05E7A930}" type="presParOf" srcId="{85B5D840-E0C3-4172-B111-36C566AD8091}" destId="{8E48F20E-7482-4CA3-BBB9-CAE0F20DC887}" srcOrd="0" destOrd="0" presId="urn:microsoft.com/office/officeart/2018/2/layout/IconCircleList"/>
    <dgm:cxn modelId="{CA95561B-516F-40C4-BC39-A7E136E0A715}" type="presParOf" srcId="{85B5D840-E0C3-4172-B111-36C566AD8091}" destId="{FC16645B-98A4-4517-8E8B-2DADDAFF2311}" srcOrd="1" destOrd="0" presId="urn:microsoft.com/office/officeart/2018/2/layout/IconCircleList"/>
    <dgm:cxn modelId="{0F062F2B-9B38-4D32-9F7D-2AEB604A6277}" type="presParOf" srcId="{85B5D840-E0C3-4172-B111-36C566AD8091}" destId="{01082186-16AA-4746-9293-0BBD27812F7B}" srcOrd="2" destOrd="0" presId="urn:microsoft.com/office/officeart/2018/2/layout/IconCircleList"/>
    <dgm:cxn modelId="{A4791316-2C74-4184-B01F-C4FCA68BDCC0}" type="presParOf" srcId="{85B5D840-E0C3-4172-B111-36C566AD8091}" destId="{1F4D3058-27E1-4D4B-A2C7-F96A1BD03A0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D0E873-F57B-C243-89E4-67176C75227B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2C87F73-6871-9040-A2CF-ACFAFE67F44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1. Select hazards to assess</a:t>
          </a:r>
        </a:p>
      </dgm:t>
    </dgm:pt>
    <dgm:pt modelId="{1569F3C1-33EF-254A-AEB1-D473B01A3F6B}" type="parTrans" cxnId="{AF788145-6B41-0143-8736-CB5B6288974E}">
      <dgm:prSet/>
      <dgm:spPr/>
      <dgm:t>
        <a:bodyPr/>
        <a:lstStyle/>
        <a:p>
          <a:endParaRPr lang="en-US"/>
        </a:p>
      </dgm:t>
    </dgm:pt>
    <dgm:pt modelId="{0F3A832B-A6EB-5C4F-A8C1-68EA58271D54}" type="sibTrans" cxnId="{AF788145-6B41-0143-8736-CB5B6288974E}">
      <dgm:prSet/>
      <dgm:spPr/>
      <dgm:t>
        <a:bodyPr/>
        <a:lstStyle/>
        <a:p>
          <a:endParaRPr lang="en-US"/>
        </a:p>
      </dgm:t>
    </dgm:pt>
    <dgm:pt modelId="{A73135CC-57F0-A248-AF45-3CBD57E1E82A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2. Choose metrics linked to resilience</a:t>
          </a:r>
        </a:p>
      </dgm:t>
    </dgm:pt>
    <dgm:pt modelId="{2FC83E32-9B16-DE45-A107-2A131FFE23F9}" type="parTrans" cxnId="{74395A76-B993-DD4A-9EEF-4EE8C4459747}">
      <dgm:prSet/>
      <dgm:spPr/>
      <dgm:t>
        <a:bodyPr/>
        <a:lstStyle/>
        <a:p>
          <a:endParaRPr lang="en-US"/>
        </a:p>
      </dgm:t>
    </dgm:pt>
    <dgm:pt modelId="{AF5091C1-C0A4-EB42-9927-5DCAF78F96E1}" type="sibTrans" cxnId="{74395A76-B993-DD4A-9EEF-4EE8C4459747}">
      <dgm:prSet/>
      <dgm:spPr/>
      <dgm:t>
        <a:bodyPr/>
        <a:lstStyle/>
        <a:p>
          <a:endParaRPr lang="en-US"/>
        </a:p>
      </dgm:t>
    </dgm:pt>
    <dgm:pt modelId="{F932A9CA-A9FB-1147-BDF0-0BEA49524F5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3. Use zonal statistics for parcel scoring</a:t>
          </a:r>
        </a:p>
      </dgm:t>
    </dgm:pt>
    <dgm:pt modelId="{FC9CDA2F-B4C7-E84B-9BDF-DD663768FEC2}" type="parTrans" cxnId="{827F9197-00F6-3442-88BF-0A9894806A5B}">
      <dgm:prSet/>
      <dgm:spPr/>
      <dgm:t>
        <a:bodyPr/>
        <a:lstStyle/>
        <a:p>
          <a:endParaRPr lang="en-US"/>
        </a:p>
      </dgm:t>
    </dgm:pt>
    <dgm:pt modelId="{F518590F-B869-B449-AD56-2681DB3BB323}" type="sibTrans" cxnId="{827F9197-00F6-3442-88BF-0A9894806A5B}">
      <dgm:prSet/>
      <dgm:spPr/>
      <dgm:t>
        <a:bodyPr/>
        <a:lstStyle/>
        <a:p>
          <a:endParaRPr lang="en-US"/>
        </a:p>
      </dgm:t>
    </dgm:pt>
    <dgm:pt modelId="{8F292CC7-40ED-D34F-892E-E573DCB9A74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4. Combine scores into composite indices</a:t>
          </a:r>
        </a:p>
      </dgm:t>
    </dgm:pt>
    <dgm:pt modelId="{7ACF1C35-AEDC-A640-B683-D490389302E6}" type="parTrans" cxnId="{BAB86F20-86B4-D842-BA18-9927C58FD72A}">
      <dgm:prSet/>
      <dgm:spPr/>
      <dgm:t>
        <a:bodyPr/>
        <a:lstStyle/>
        <a:p>
          <a:endParaRPr lang="en-US"/>
        </a:p>
      </dgm:t>
    </dgm:pt>
    <dgm:pt modelId="{FEBBFBC8-1937-474F-9A40-D4D204B2CA67}" type="sibTrans" cxnId="{BAB86F20-86B4-D842-BA18-9927C58FD72A}">
      <dgm:prSet/>
      <dgm:spPr/>
      <dgm:t>
        <a:bodyPr/>
        <a:lstStyle/>
        <a:p>
          <a:endParaRPr lang="en-US"/>
        </a:p>
      </dgm:t>
    </dgm:pt>
    <dgm:pt modelId="{0C99FACC-667B-2F47-9328-8DEB661EB693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5. Map patterns to guide decisions</a:t>
          </a:r>
        </a:p>
      </dgm:t>
    </dgm:pt>
    <dgm:pt modelId="{04153BD3-6B45-0545-86E5-66688E601585}" type="parTrans" cxnId="{B313BFB7-49A3-114A-9C4B-042D498F2004}">
      <dgm:prSet/>
      <dgm:spPr/>
      <dgm:t>
        <a:bodyPr/>
        <a:lstStyle/>
        <a:p>
          <a:endParaRPr lang="en-US"/>
        </a:p>
      </dgm:t>
    </dgm:pt>
    <dgm:pt modelId="{0CA8940E-2657-4645-BF5A-5D7A21843084}" type="sibTrans" cxnId="{B313BFB7-49A3-114A-9C4B-042D498F2004}">
      <dgm:prSet/>
      <dgm:spPr/>
      <dgm:t>
        <a:bodyPr/>
        <a:lstStyle/>
        <a:p>
          <a:endParaRPr lang="en-US"/>
        </a:p>
      </dgm:t>
    </dgm:pt>
    <dgm:pt modelId="{460474B3-942D-754C-A5E2-65FEB59E2852}" type="pres">
      <dgm:prSet presAssocID="{9CD0E873-F57B-C243-89E4-67176C75227B}" presName="diagram" presStyleCnt="0">
        <dgm:presLayoutVars>
          <dgm:dir/>
          <dgm:resizeHandles val="exact"/>
        </dgm:presLayoutVars>
      </dgm:prSet>
      <dgm:spPr/>
    </dgm:pt>
    <dgm:pt modelId="{58D26155-C70A-0E4C-A6AF-ED68160A7A83}" type="pres">
      <dgm:prSet presAssocID="{32C87F73-6871-9040-A2CF-ACFAFE67F44F}" presName="node" presStyleLbl="node1" presStyleIdx="0" presStyleCnt="5">
        <dgm:presLayoutVars>
          <dgm:bulletEnabled val="1"/>
        </dgm:presLayoutVars>
      </dgm:prSet>
      <dgm:spPr/>
    </dgm:pt>
    <dgm:pt modelId="{12511126-B527-E749-A839-C5EED6F3F103}" type="pres">
      <dgm:prSet presAssocID="{0F3A832B-A6EB-5C4F-A8C1-68EA58271D54}" presName="sibTrans" presStyleCnt="0"/>
      <dgm:spPr/>
    </dgm:pt>
    <dgm:pt modelId="{C4FE2852-6292-7C4E-A508-C7E06793009E}" type="pres">
      <dgm:prSet presAssocID="{A73135CC-57F0-A248-AF45-3CBD57E1E82A}" presName="node" presStyleLbl="node1" presStyleIdx="1" presStyleCnt="5">
        <dgm:presLayoutVars>
          <dgm:bulletEnabled val="1"/>
        </dgm:presLayoutVars>
      </dgm:prSet>
      <dgm:spPr/>
    </dgm:pt>
    <dgm:pt modelId="{E4432A34-6851-FB46-948F-02BAEB12F8D6}" type="pres">
      <dgm:prSet presAssocID="{AF5091C1-C0A4-EB42-9927-5DCAF78F96E1}" presName="sibTrans" presStyleCnt="0"/>
      <dgm:spPr/>
    </dgm:pt>
    <dgm:pt modelId="{F9EE49E8-4068-1F42-AFCF-2247F8329ADC}" type="pres">
      <dgm:prSet presAssocID="{F932A9CA-A9FB-1147-BDF0-0BEA49524F5F}" presName="node" presStyleLbl="node1" presStyleIdx="2" presStyleCnt="5">
        <dgm:presLayoutVars>
          <dgm:bulletEnabled val="1"/>
        </dgm:presLayoutVars>
      </dgm:prSet>
      <dgm:spPr/>
    </dgm:pt>
    <dgm:pt modelId="{B6E9A1BA-45E4-2240-9EEA-A04E43595F7A}" type="pres">
      <dgm:prSet presAssocID="{F518590F-B869-B449-AD56-2681DB3BB323}" presName="sibTrans" presStyleCnt="0"/>
      <dgm:spPr/>
    </dgm:pt>
    <dgm:pt modelId="{A289A91A-5756-ED4B-9377-E7606625DDDB}" type="pres">
      <dgm:prSet presAssocID="{8F292CC7-40ED-D34F-892E-E573DCB9A748}" presName="node" presStyleLbl="node1" presStyleIdx="3" presStyleCnt="5">
        <dgm:presLayoutVars>
          <dgm:bulletEnabled val="1"/>
        </dgm:presLayoutVars>
      </dgm:prSet>
      <dgm:spPr/>
    </dgm:pt>
    <dgm:pt modelId="{2A6220C3-D7B5-ED45-89C7-C3C8B915A64C}" type="pres">
      <dgm:prSet presAssocID="{FEBBFBC8-1937-474F-9A40-D4D204B2CA67}" presName="sibTrans" presStyleCnt="0"/>
      <dgm:spPr/>
    </dgm:pt>
    <dgm:pt modelId="{26E68F29-E8BF-DB44-9068-CBE9D9759852}" type="pres">
      <dgm:prSet presAssocID="{0C99FACC-667B-2F47-9328-8DEB661EB693}" presName="node" presStyleLbl="node1" presStyleIdx="4" presStyleCnt="5">
        <dgm:presLayoutVars>
          <dgm:bulletEnabled val="1"/>
        </dgm:presLayoutVars>
      </dgm:prSet>
      <dgm:spPr/>
    </dgm:pt>
  </dgm:ptLst>
  <dgm:cxnLst>
    <dgm:cxn modelId="{687EE80F-4FEB-8541-9E25-FB712F598FAD}" type="presOf" srcId="{0C99FACC-667B-2F47-9328-8DEB661EB693}" destId="{26E68F29-E8BF-DB44-9068-CBE9D9759852}" srcOrd="0" destOrd="0" presId="urn:microsoft.com/office/officeart/2005/8/layout/default"/>
    <dgm:cxn modelId="{BAB86F20-86B4-D842-BA18-9927C58FD72A}" srcId="{9CD0E873-F57B-C243-89E4-67176C75227B}" destId="{8F292CC7-40ED-D34F-892E-E573DCB9A748}" srcOrd="3" destOrd="0" parTransId="{7ACF1C35-AEDC-A640-B683-D490389302E6}" sibTransId="{FEBBFBC8-1937-474F-9A40-D4D204B2CA67}"/>
    <dgm:cxn modelId="{04BBE738-0F63-3C43-82DC-CEB46CCDBC42}" type="presOf" srcId="{8F292CC7-40ED-D34F-892E-E573DCB9A748}" destId="{A289A91A-5756-ED4B-9377-E7606625DDDB}" srcOrd="0" destOrd="0" presId="urn:microsoft.com/office/officeart/2005/8/layout/default"/>
    <dgm:cxn modelId="{AF788145-6B41-0143-8736-CB5B6288974E}" srcId="{9CD0E873-F57B-C243-89E4-67176C75227B}" destId="{32C87F73-6871-9040-A2CF-ACFAFE67F44F}" srcOrd="0" destOrd="0" parTransId="{1569F3C1-33EF-254A-AEB1-D473B01A3F6B}" sibTransId="{0F3A832B-A6EB-5C4F-A8C1-68EA58271D54}"/>
    <dgm:cxn modelId="{74395A76-B993-DD4A-9EEF-4EE8C4459747}" srcId="{9CD0E873-F57B-C243-89E4-67176C75227B}" destId="{A73135CC-57F0-A248-AF45-3CBD57E1E82A}" srcOrd="1" destOrd="0" parTransId="{2FC83E32-9B16-DE45-A107-2A131FFE23F9}" sibTransId="{AF5091C1-C0A4-EB42-9927-5DCAF78F96E1}"/>
    <dgm:cxn modelId="{647C6A7B-DB76-F041-A9E8-B2AA894ADF45}" type="presOf" srcId="{9CD0E873-F57B-C243-89E4-67176C75227B}" destId="{460474B3-942D-754C-A5E2-65FEB59E2852}" srcOrd="0" destOrd="0" presId="urn:microsoft.com/office/officeart/2005/8/layout/default"/>
    <dgm:cxn modelId="{A8BE9585-8755-3D4D-B078-F16955AE8D76}" type="presOf" srcId="{32C87F73-6871-9040-A2CF-ACFAFE67F44F}" destId="{58D26155-C70A-0E4C-A6AF-ED68160A7A83}" srcOrd="0" destOrd="0" presId="urn:microsoft.com/office/officeart/2005/8/layout/default"/>
    <dgm:cxn modelId="{827F9197-00F6-3442-88BF-0A9894806A5B}" srcId="{9CD0E873-F57B-C243-89E4-67176C75227B}" destId="{F932A9CA-A9FB-1147-BDF0-0BEA49524F5F}" srcOrd="2" destOrd="0" parTransId="{FC9CDA2F-B4C7-E84B-9BDF-DD663768FEC2}" sibTransId="{F518590F-B869-B449-AD56-2681DB3BB323}"/>
    <dgm:cxn modelId="{22DB02AF-2B98-4048-9C01-FE61EA3312B0}" type="presOf" srcId="{F932A9CA-A9FB-1147-BDF0-0BEA49524F5F}" destId="{F9EE49E8-4068-1F42-AFCF-2247F8329ADC}" srcOrd="0" destOrd="0" presId="urn:microsoft.com/office/officeart/2005/8/layout/default"/>
    <dgm:cxn modelId="{93437FB4-413F-7941-9170-7BACF753CC35}" type="presOf" srcId="{A73135CC-57F0-A248-AF45-3CBD57E1E82A}" destId="{C4FE2852-6292-7C4E-A508-C7E06793009E}" srcOrd="0" destOrd="0" presId="urn:microsoft.com/office/officeart/2005/8/layout/default"/>
    <dgm:cxn modelId="{B313BFB7-49A3-114A-9C4B-042D498F2004}" srcId="{9CD0E873-F57B-C243-89E4-67176C75227B}" destId="{0C99FACC-667B-2F47-9328-8DEB661EB693}" srcOrd="4" destOrd="0" parTransId="{04153BD3-6B45-0545-86E5-66688E601585}" sibTransId="{0CA8940E-2657-4645-BF5A-5D7A21843084}"/>
    <dgm:cxn modelId="{DC8022B1-E865-4D47-A846-B1845C7D4192}" type="presParOf" srcId="{460474B3-942D-754C-A5E2-65FEB59E2852}" destId="{58D26155-C70A-0E4C-A6AF-ED68160A7A83}" srcOrd="0" destOrd="0" presId="urn:microsoft.com/office/officeart/2005/8/layout/default"/>
    <dgm:cxn modelId="{AF6A2D35-4A02-B64F-A44A-BC4BD145063E}" type="presParOf" srcId="{460474B3-942D-754C-A5E2-65FEB59E2852}" destId="{12511126-B527-E749-A839-C5EED6F3F103}" srcOrd="1" destOrd="0" presId="urn:microsoft.com/office/officeart/2005/8/layout/default"/>
    <dgm:cxn modelId="{EFE41C37-68E8-BA48-87C5-248F0AF2DE67}" type="presParOf" srcId="{460474B3-942D-754C-A5E2-65FEB59E2852}" destId="{C4FE2852-6292-7C4E-A508-C7E06793009E}" srcOrd="2" destOrd="0" presId="urn:microsoft.com/office/officeart/2005/8/layout/default"/>
    <dgm:cxn modelId="{3574CA8F-6A60-2248-9260-015C14E66448}" type="presParOf" srcId="{460474B3-942D-754C-A5E2-65FEB59E2852}" destId="{E4432A34-6851-FB46-948F-02BAEB12F8D6}" srcOrd="3" destOrd="0" presId="urn:microsoft.com/office/officeart/2005/8/layout/default"/>
    <dgm:cxn modelId="{D7D9E300-7730-F84B-9F7E-347A5D4A817E}" type="presParOf" srcId="{460474B3-942D-754C-A5E2-65FEB59E2852}" destId="{F9EE49E8-4068-1F42-AFCF-2247F8329ADC}" srcOrd="4" destOrd="0" presId="urn:microsoft.com/office/officeart/2005/8/layout/default"/>
    <dgm:cxn modelId="{8765A466-906B-6C4D-9E95-0EE33B5D78C5}" type="presParOf" srcId="{460474B3-942D-754C-A5E2-65FEB59E2852}" destId="{B6E9A1BA-45E4-2240-9EEA-A04E43595F7A}" srcOrd="5" destOrd="0" presId="urn:microsoft.com/office/officeart/2005/8/layout/default"/>
    <dgm:cxn modelId="{20282BC4-73E8-D84E-8133-F77368AC5FC0}" type="presParOf" srcId="{460474B3-942D-754C-A5E2-65FEB59E2852}" destId="{A289A91A-5756-ED4B-9377-E7606625DDDB}" srcOrd="6" destOrd="0" presId="urn:microsoft.com/office/officeart/2005/8/layout/default"/>
    <dgm:cxn modelId="{ACDD05BC-78CD-274B-B439-1FB9F1B0E819}" type="presParOf" srcId="{460474B3-942D-754C-A5E2-65FEB59E2852}" destId="{2A6220C3-D7B5-ED45-89C7-C3C8B915A64C}" srcOrd="7" destOrd="0" presId="urn:microsoft.com/office/officeart/2005/8/layout/default"/>
    <dgm:cxn modelId="{28DC0161-FCA8-5640-BD67-8B91A00E2840}" type="presParOf" srcId="{460474B3-942D-754C-A5E2-65FEB59E2852}" destId="{26E68F29-E8BF-DB44-9068-CBE9D975985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C090C9-0528-4DC9-A5A9-A23AE91E630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CFFBE53-8D85-4D10-8558-17B04DCFBD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Drought</a:t>
          </a:r>
        </a:p>
      </dgm:t>
    </dgm:pt>
    <dgm:pt modelId="{4DFACAB4-7F35-456C-B60F-39A18000223A}" type="parTrans" cxnId="{36D1AF6E-03C5-4ADF-9CE5-0FDBE98AF543}">
      <dgm:prSet/>
      <dgm:spPr/>
      <dgm:t>
        <a:bodyPr/>
        <a:lstStyle/>
        <a:p>
          <a:endParaRPr lang="en-US"/>
        </a:p>
      </dgm:t>
    </dgm:pt>
    <dgm:pt modelId="{69849B83-0228-42DC-9A52-AD915A85CCF4}" type="sibTrans" cxnId="{36D1AF6E-03C5-4ADF-9CE5-0FDBE98AF543}">
      <dgm:prSet/>
      <dgm:spPr/>
      <dgm:t>
        <a:bodyPr/>
        <a:lstStyle/>
        <a:p>
          <a:endParaRPr lang="en-US"/>
        </a:p>
      </dgm:t>
    </dgm:pt>
    <dgm:pt modelId="{C5DA74ED-EE38-44A7-92A8-85EF5EF1BF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Extreme Temperature</a:t>
          </a:r>
        </a:p>
      </dgm:t>
    </dgm:pt>
    <dgm:pt modelId="{1C5FA306-301A-46D7-8D3F-4643D06C2D15}" type="parTrans" cxnId="{825D430B-4BF3-4160-8AFC-ED181EB96664}">
      <dgm:prSet/>
      <dgm:spPr/>
      <dgm:t>
        <a:bodyPr/>
        <a:lstStyle/>
        <a:p>
          <a:endParaRPr lang="en-US"/>
        </a:p>
      </dgm:t>
    </dgm:pt>
    <dgm:pt modelId="{39224E55-59C2-40AD-8D11-1EBD51EE6DA4}" type="sibTrans" cxnId="{825D430B-4BF3-4160-8AFC-ED181EB96664}">
      <dgm:prSet/>
      <dgm:spPr/>
      <dgm:t>
        <a:bodyPr/>
        <a:lstStyle/>
        <a:p>
          <a:endParaRPr lang="en-US"/>
        </a:p>
      </dgm:t>
    </dgm:pt>
    <dgm:pt modelId="{83033FEE-5605-4076-A1C0-3C4AECCF12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Flooding</a:t>
          </a:r>
        </a:p>
      </dgm:t>
    </dgm:pt>
    <dgm:pt modelId="{33B1F77B-A246-4BBE-BC48-11B29988C86C}" type="parTrans" cxnId="{5C667FD9-A585-4586-A61D-65827886BC92}">
      <dgm:prSet/>
      <dgm:spPr/>
      <dgm:t>
        <a:bodyPr/>
        <a:lstStyle/>
        <a:p>
          <a:endParaRPr lang="en-US"/>
        </a:p>
      </dgm:t>
    </dgm:pt>
    <dgm:pt modelId="{F6055DDF-1B89-4E13-B4AD-E8D69D4075F4}" type="sibTrans" cxnId="{5C667FD9-A585-4586-A61D-65827886BC92}">
      <dgm:prSet/>
      <dgm:spPr/>
      <dgm:t>
        <a:bodyPr/>
        <a:lstStyle/>
        <a:p>
          <a:endParaRPr lang="en-US"/>
        </a:p>
      </dgm:t>
    </dgm:pt>
    <dgm:pt modelId="{728517FA-ECCD-433D-9C43-8B0B40B76A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Wildfire </a:t>
          </a:r>
        </a:p>
      </dgm:t>
    </dgm:pt>
    <dgm:pt modelId="{0B8E6D79-CC79-4631-9C89-A025E7311859}" type="parTrans" cxnId="{26DEC119-25DC-4C2C-858D-B3A2F0B615A0}">
      <dgm:prSet/>
      <dgm:spPr/>
      <dgm:t>
        <a:bodyPr/>
        <a:lstStyle/>
        <a:p>
          <a:endParaRPr lang="en-US"/>
        </a:p>
      </dgm:t>
    </dgm:pt>
    <dgm:pt modelId="{4F399AAC-070C-4BFA-8944-46791B20076B}" type="sibTrans" cxnId="{26DEC119-25DC-4C2C-858D-B3A2F0B615A0}">
      <dgm:prSet/>
      <dgm:spPr/>
      <dgm:t>
        <a:bodyPr/>
        <a:lstStyle/>
        <a:p>
          <a:endParaRPr lang="en-US"/>
        </a:p>
      </dgm:t>
    </dgm:pt>
    <dgm:pt modelId="{227121DE-1096-4934-97D3-8714B28E9B4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Land Degradation</a:t>
          </a:r>
        </a:p>
      </dgm:t>
    </dgm:pt>
    <dgm:pt modelId="{14DC3B3E-E382-4B8D-9F68-94C0325CF9C4}" type="parTrans" cxnId="{4F539846-D37E-4673-BC60-F0A1B27452CF}">
      <dgm:prSet/>
      <dgm:spPr/>
      <dgm:t>
        <a:bodyPr/>
        <a:lstStyle/>
        <a:p>
          <a:endParaRPr lang="en-US"/>
        </a:p>
      </dgm:t>
    </dgm:pt>
    <dgm:pt modelId="{6D1076F4-3D3A-44E0-A3E0-557004898CE9}" type="sibTrans" cxnId="{4F539846-D37E-4673-BC60-F0A1B27452CF}">
      <dgm:prSet/>
      <dgm:spPr/>
      <dgm:t>
        <a:bodyPr/>
        <a:lstStyle/>
        <a:p>
          <a:endParaRPr lang="en-US"/>
        </a:p>
      </dgm:t>
    </dgm:pt>
    <dgm:pt modelId="{AF9CC369-605A-43D5-A42C-B4B5F160A42F}" type="pres">
      <dgm:prSet presAssocID="{0DC090C9-0528-4DC9-A5A9-A23AE91E6308}" presName="root" presStyleCnt="0">
        <dgm:presLayoutVars>
          <dgm:dir/>
          <dgm:resizeHandles val="exact"/>
        </dgm:presLayoutVars>
      </dgm:prSet>
      <dgm:spPr/>
    </dgm:pt>
    <dgm:pt modelId="{389CFB1E-F4A5-4A79-B837-D8A831461D6C}" type="pres">
      <dgm:prSet presAssocID="{ACFFBE53-8D85-4D10-8558-17B04DCFBDAC}" presName="compNode" presStyleCnt="0"/>
      <dgm:spPr/>
    </dgm:pt>
    <dgm:pt modelId="{F0F25469-2AF6-4CB9-879D-F2608A33BE21}" type="pres">
      <dgm:prSet presAssocID="{ACFFBE53-8D85-4D10-8558-17B04DCFBDAC}" presName="bgRect" presStyleLbl="bgShp" presStyleIdx="0" presStyleCnt="5"/>
      <dgm:spPr/>
    </dgm:pt>
    <dgm:pt modelId="{C272286C-FDA5-4016-B3D8-D66948010360}" type="pres">
      <dgm:prSet presAssocID="{ACFFBE53-8D85-4D10-8558-17B04DCFBDA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FE76F0B3-F9CC-4EE7-B5B4-73E2849CFAF2}" type="pres">
      <dgm:prSet presAssocID="{ACFFBE53-8D85-4D10-8558-17B04DCFBDAC}" presName="spaceRect" presStyleCnt="0"/>
      <dgm:spPr/>
    </dgm:pt>
    <dgm:pt modelId="{E6938A3E-39C0-4075-A40D-C8B20EBAE2EB}" type="pres">
      <dgm:prSet presAssocID="{ACFFBE53-8D85-4D10-8558-17B04DCFBDAC}" presName="parTx" presStyleLbl="revTx" presStyleIdx="0" presStyleCnt="5">
        <dgm:presLayoutVars>
          <dgm:chMax val="0"/>
          <dgm:chPref val="0"/>
        </dgm:presLayoutVars>
      </dgm:prSet>
      <dgm:spPr/>
    </dgm:pt>
    <dgm:pt modelId="{192F25DC-55B4-4DC1-8C1D-0697F8D0012A}" type="pres">
      <dgm:prSet presAssocID="{69849B83-0228-42DC-9A52-AD915A85CCF4}" presName="sibTrans" presStyleCnt="0"/>
      <dgm:spPr/>
    </dgm:pt>
    <dgm:pt modelId="{6A98EE8F-353F-4C2E-8474-B99E444E05B4}" type="pres">
      <dgm:prSet presAssocID="{C5DA74ED-EE38-44A7-92A8-85EF5EF1BF92}" presName="compNode" presStyleCnt="0"/>
      <dgm:spPr/>
    </dgm:pt>
    <dgm:pt modelId="{C1014D93-CF93-4826-A2CA-85FFC010BCB6}" type="pres">
      <dgm:prSet presAssocID="{C5DA74ED-EE38-44A7-92A8-85EF5EF1BF92}" presName="bgRect" presStyleLbl="bgShp" presStyleIdx="1" presStyleCnt="5"/>
      <dgm:spPr/>
    </dgm:pt>
    <dgm:pt modelId="{F2F0B0DC-AE26-43E7-8B42-84AF47CB007D}" type="pres">
      <dgm:prSet presAssocID="{C5DA74ED-EE38-44A7-92A8-85EF5EF1BF9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8DB8601A-6B87-4997-A49B-0CD9BB1328C5}" type="pres">
      <dgm:prSet presAssocID="{C5DA74ED-EE38-44A7-92A8-85EF5EF1BF92}" presName="spaceRect" presStyleCnt="0"/>
      <dgm:spPr/>
    </dgm:pt>
    <dgm:pt modelId="{8CFD8ADA-4217-4BE9-9942-38A51CF7ABE1}" type="pres">
      <dgm:prSet presAssocID="{C5DA74ED-EE38-44A7-92A8-85EF5EF1BF92}" presName="parTx" presStyleLbl="revTx" presStyleIdx="1" presStyleCnt="5">
        <dgm:presLayoutVars>
          <dgm:chMax val="0"/>
          <dgm:chPref val="0"/>
        </dgm:presLayoutVars>
      </dgm:prSet>
      <dgm:spPr/>
    </dgm:pt>
    <dgm:pt modelId="{6BA3FDD1-67BC-4109-BF00-3C17CD261515}" type="pres">
      <dgm:prSet presAssocID="{39224E55-59C2-40AD-8D11-1EBD51EE6DA4}" presName="sibTrans" presStyleCnt="0"/>
      <dgm:spPr/>
    </dgm:pt>
    <dgm:pt modelId="{84781CF1-D838-4EC1-A9B2-31C857BA687F}" type="pres">
      <dgm:prSet presAssocID="{83033FEE-5605-4076-A1C0-3C4AECCF1290}" presName="compNode" presStyleCnt="0"/>
      <dgm:spPr/>
    </dgm:pt>
    <dgm:pt modelId="{E4DDA987-E9D8-45E5-8F3C-48EB40677C68}" type="pres">
      <dgm:prSet presAssocID="{83033FEE-5605-4076-A1C0-3C4AECCF1290}" presName="bgRect" presStyleLbl="bgShp" presStyleIdx="2" presStyleCnt="5"/>
      <dgm:spPr/>
    </dgm:pt>
    <dgm:pt modelId="{E7EEB089-36FF-460E-B72A-906721A583E4}" type="pres">
      <dgm:prSet presAssocID="{83033FEE-5605-4076-A1C0-3C4AECCF1290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in"/>
        </a:ext>
      </dgm:extLst>
    </dgm:pt>
    <dgm:pt modelId="{5EA648D0-F5B4-485D-B512-C102CE052E8F}" type="pres">
      <dgm:prSet presAssocID="{83033FEE-5605-4076-A1C0-3C4AECCF1290}" presName="spaceRect" presStyleCnt="0"/>
      <dgm:spPr/>
    </dgm:pt>
    <dgm:pt modelId="{E822A65B-9FEF-4B2A-8B2C-EB543DA3C092}" type="pres">
      <dgm:prSet presAssocID="{83033FEE-5605-4076-A1C0-3C4AECCF1290}" presName="parTx" presStyleLbl="revTx" presStyleIdx="2" presStyleCnt="5">
        <dgm:presLayoutVars>
          <dgm:chMax val="0"/>
          <dgm:chPref val="0"/>
        </dgm:presLayoutVars>
      </dgm:prSet>
      <dgm:spPr/>
    </dgm:pt>
    <dgm:pt modelId="{EBE126B6-EF7E-472F-B4B6-471F29273AA6}" type="pres">
      <dgm:prSet presAssocID="{F6055DDF-1B89-4E13-B4AD-E8D69D4075F4}" presName="sibTrans" presStyleCnt="0"/>
      <dgm:spPr/>
    </dgm:pt>
    <dgm:pt modelId="{52D37E62-9CF8-4DA7-A5F9-A6331AA9866E}" type="pres">
      <dgm:prSet presAssocID="{728517FA-ECCD-433D-9C43-8B0B40B76ACF}" presName="compNode" presStyleCnt="0"/>
      <dgm:spPr/>
    </dgm:pt>
    <dgm:pt modelId="{78390BA7-1B98-403B-9074-5B4376545B4F}" type="pres">
      <dgm:prSet presAssocID="{728517FA-ECCD-433D-9C43-8B0B40B76ACF}" presName="bgRect" presStyleLbl="bgShp" presStyleIdx="3" presStyleCnt="5"/>
      <dgm:spPr/>
    </dgm:pt>
    <dgm:pt modelId="{384F4A1C-DBEA-42A4-A920-41A469ED54C9}" type="pres">
      <dgm:prSet presAssocID="{728517FA-ECCD-433D-9C43-8B0B40B76ACF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A1F74994-6120-49DF-AE5A-016F5DA8D791}" type="pres">
      <dgm:prSet presAssocID="{728517FA-ECCD-433D-9C43-8B0B40B76ACF}" presName="spaceRect" presStyleCnt="0"/>
      <dgm:spPr/>
    </dgm:pt>
    <dgm:pt modelId="{94589FF2-556B-483A-BB6E-FE78F94D08F5}" type="pres">
      <dgm:prSet presAssocID="{728517FA-ECCD-433D-9C43-8B0B40B76ACF}" presName="parTx" presStyleLbl="revTx" presStyleIdx="3" presStyleCnt="5">
        <dgm:presLayoutVars>
          <dgm:chMax val="0"/>
          <dgm:chPref val="0"/>
        </dgm:presLayoutVars>
      </dgm:prSet>
      <dgm:spPr/>
    </dgm:pt>
    <dgm:pt modelId="{49952221-5C82-45EC-9E86-45CE811A2F7B}" type="pres">
      <dgm:prSet presAssocID="{4F399AAC-070C-4BFA-8944-46791B20076B}" presName="sibTrans" presStyleCnt="0"/>
      <dgm:spPr/>
    </dgm:pt>
    <dgm:pt modelId="{A3B5A499-34E2-4C30-A4E0-67FB47C10D76}" type="pres">
      <dgm:prSet presAssocID="{227121DE-1096-4934-97D3-8714B28E9B4B}" presName="compNode" presStyleCnt="0"/>
      <dgm:spPr/>
    </dgm:pt>
    <dgm:pt modelId="{64F2C8FF-988E-4200-8998-34E871514DE1}" type="pres">
      <dgm:prSet presAssocID="{227121DE-1096-4934-97D3-8714B28E9B4B}" presName="bgRect" presStyleLbl="bgShp" presStyleIdx="4" presStyleCnt="5"/>
      <dgm:spPr/>
    </dgm:pt>
    <dgm:pt modelId="{A134604A-CF6F-4F79-8BB0-D261DC91E609}" type="pres">
      <dgm:prSet presAssocID="{227121DE-1096-4934-97D3-8714B28E9B4B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D44C474-12B5-4DE9-824C-F8759945D730}" type="pres">
      <dgm:prSet presAssocID="{227121DE-1096-4934-97D3-8714B28E9B4B}" presName="spaceRect" presStyleCnt="0"/>
      <dgm:spPr/>
    </dgm:pt>
    <dgm:pt modelId="{EE20A6C9-80AA-4561-BE70-D5E3EFB75EBF}" type="pres">
      <dgm:prSet presAssocID="{227121DE-1096-4934-97D3-8714B28E9B4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25D430B-4BF3-4160-8AFC-ED181EB96664}" srcId="{0DC090C9-0528-4DC9-A5A9-A23AE91E6308}" destId="{C5DA74ED-EE38-44A7-92A8-85EF5EF1BF92}" srcOrd="1" destOrd="0" parTransId="{1C5FA306-301A-46D7-8D3F-4643D06C2D15}" sibTransId="{39224E55-59C2-40AD-8D11-1EBD51EE6DA4}"/>
    <dgm:cxn modelId="{26DEC119-25DC-4C2C-858D-B3A2F0B615A0}" srcId="{0DC090C9-0528-4DC9-A5A9-A23AE91E6308}" destId="{728517FA-ECCD-433D-9C43-8B0B40B76ACF}" srcOrd="3" destOrd="0" parTransId="{0B8E6D79-CC79-4631-9C89-A025E7311859}" sibTransId="{4F399AAC-070C-4BFA-8944-46791B20076B}"/>
    <dgm:cxn modelId="{4F539846-D37E-4673-BC60-F0A1B27452CF}" srcId="{0DC090C9-0528-4DC9-A5A9-A23AE91E6308}" destId="{227121DE-1096-4934-97D3-8714B28E9B4B}" srcOrd="4" destOrd="0" parTransId="{14DC3B3E-E382-4B8D-9F68-94C0325CF9C4}" sibTransId="{6D1076F4-3D3A-44E0-A3E0-557004898CE9}"/>
    <dgm:cxn modelId="{36D1AF6E-03C5-4ADF-9CE5-0FDBE98AF543}" srcId="{0DC090C9-0528-4DC9-A5A9-A23AE91E6308}" destId="{ACFFBE53-8D85-4D10-8558-17B04DCFBDAC}" srcOrd="0" destOrd="0" parTransId="{4DFACAB4-7F35-456C-B60F-39A18000223A}" sibTransId="{69849B83-0228-42DC-9A52-AD915A85CCF4}"/>
    <dgm:cxn modelId="{43347D9B-3E4B-4251-946F-578B929F6C30}" type="presOf" srcId="{83033FEE-5605-4076-A1C0-3C4AECCF1290}" destId="{E822A65B-9FEF-4B2A-8B2C-EB543DA3C092}" srcOrd="0" destOrd="0" presId="urn:microsoft.com/office/officeart/2018/2/layout/IconVerticalSolidList"/>
    <dgm:cxn modelId="{C4817FBE-035F-4B98-82C6-380809439381}" type="presOf" srcId="{0DC090C9-0528-4DC9-A5A9-A23AE91E6308}" destId="{AF9CC369-605A-43D5-A42C-B4B5F160A42F}" srcOrd="0" destOrd="0" presId="urn:microsoft.com/office/officeart/2018/2/layout/IconVerticalSolidList"/>
    <dgm:cxn modelId="{3F81F5C4-0410-4720-89B6-9238CFADD3BA}" type="presOf" srcId="{227121DE-1096-4934-97D3-8714B28E9B4B}" destId="{EE20A6C9-80AA-4561-BE70-D5E3EFB75EBF}" srcOrd="0" destOrd="0" presId="urn:microsoft.com/office/officeart/2018/2/layout/IconVerticalSolidList"/>
    <dgm:cxn modelId="{C92239D3-600A-4519-B6FD-52EDFDBC44E3}" type="presOf" srcId="{ACFFBE53-8D85-4D10-8558-17B04DCFBDAC}" destId="{E6938A3E-39C0-4075-A40D-C8B20EBAE2EB}" srcOrd="0" destOrd="0" presId="urn:microsoft.com/office/officeart/2018/2/layout/IconVerticalSolidList"/>
    <dgm:cxn modelId="{4D8572D3-EBF9-4E53-A970-ED0654CA334E}" type="presOf" srcId="{728517FA-ECCD-433D-9C43-8B0B40B76ACF}" destId="{94589FF2-556B-483A-BB6E-FE78F94D08F5}" srcOrd="0" destOrd="0" presId="urn:microsoft.com/office/officeart/2018/2/layout/IconVerticalSolidList"/>
    <dgm:cxn modelId="{5C667FD9-A585-4586-A61D-65827886BC92}" srcId="{0DC090C9-0528-4DC9-A5A9-A23AE91E6308}" destId="{83033FEE-5605-4076-A1C0-3C4AECCF1290}" srcOrd="2" destOrd="0" parTransId="{33B1F77B-A246-4BBE-BC48-11B29988C86C}" sibTransId="{F6055DDF-1B89-4E13-B4AD-E8D69D4075F4}"/>
    <dgm:cxn modelId="{94E075F7-4843-42D4-80BF-3A53C4CB17F6}" type="presOf" srcId="{C5DA74ED-EE38-44A7-92A8-85EF5EF1BF92}" destId="{8CFD8ADA-4217-4BE9-9942-38A51CF7ABE1}" srcOrd="0" destOrd="0" presId="urn:microsoft.com/office/officeart/2018/2/layout/IconVerticalSolidList"/>
    <dgm:cxn modelId="{1D4C02AC-3B20-4976-B883-0CD4E386BC65}" type="presParOf" srcId="{AF9CC369-605A-43D5-A42C-B4B5F160A42F}" destId="{389CFB1E-F4A5-4A79-B837-D8A831461D6C}" srcOrd="0" destOrd="0" presId="urn:microsoft.com/office/officeart/2018/2/layout/IconVerticalSolidList"/>
    <dgm:cxn modelId="{9FDA7FB6-435F-4ED9-A7E9-C07D13F63DEB}" type="presParOf" srcId="{389CFB1E-F4A5-4A79-B837-D8A831461D6C}" destId="{F0F25469-2AF6-4CB9-879D-F2608A33BE21}" srcOrd="0" destOrd="0" presId="urn:microsoft.com/office/officeart/2018/2/layout/IconVerticalSolidList"/>
    <dgm:cxn modelId="{E679D950-84E5-475F-B07C-64FFAFEF8579}" type="presParOf" srcId="{389CFB1E-F4A5-4A79-B837-D8A831461D6C}" destId="{C272286C-FDA5-4016-B3D8-D66948010360}" srcOrd="1" destOrd="0" presId="urn:microsoft.com/office/officeart/2018/2/layout/IconVerticalSolidList"/>
    <dgm:cxn modelId="{EC3AA5AE-B8B7-4ECF-9CC7-95C154ACCD03}" type="presParOf" srcId="{389CFB1E-F4A5-4A79-B837-D8A831461D6C}" destId="{FE76F0B3-F9CC-4EE7-B5B4-73E2849CFAF2}" srcOrd="2" destOrd="0" presId="urn:microsoft.com/office/officeart/2018/2/layout/IconVerticalSolidList"/>
    <dgm:cxn modelId="{DB58D12C-8822-418C-90A4-71F0E625A0AA}" type="presParOf" srcId="{389CFB1E-F4A5-4A79-B837-D8A831461D6C}" destId="{E6938A3E-39C0-4075-A40D-C8B20EBAE2EB}" srcOrd="3" destOrd="0" presId="urn:microsoft.com/office/officeart/2018/2/layout/IconVerticalSolidList"/>
    <dgm:cxn modelId="{9B09023B-B14C-4151-A4AC-27EF59C5751B}" type="presParOf" srcId="{AF9CC369-605A-43D5-A42C-B4B5F160A42F}" destId="{192F25DC-55B4-4DC1-8C1D-0697F8D0012A}" srcOrd="1" destOrd="0" presId="urn:microsoft.com/office/officeart/2018/2/layout/IconVerticalSolidList"/>
    <dgm:cxn modelId="{5F724DBC-3CE2-4CD3-9A16-501FBC17EFB7}" type="presParOf" srcId="{AF9CC369-605A-43D5-A42C-B4B5F160A42F}" destId="{6A98EE8F-353F-4C2E-8474-B99E444E05B4}" srcOrd="2" destOrd="0" presId="urn:microsoft.com/office/officeart/2018/2/layout/IconVerticalSolidList"/>
    <dgm:cxn modelId="{0213E4E6-3640-4B94-8115-5DC6221354C2}" type="presParOf" srcId="{6A98EE8F-353F-4C2E-8474-B99E444E05B4}" destId="{C1014D93-CF93-4826-A2CA-85FFC010BCB6}" srcOrd="0" destOrd="0" presId="urn:microsoft.com/office/officeart/2018/2/layout/IconVerticalSolidList"/>
    <dgm:cxn modelId="{AB594F81-E86F-4E30-8330-6251273F97CF}" type="presParOf" srcId="{6A98EE8F-353F-4C2E-8474-B99E444E05B4}" destId="{F2F0B0DC-AE26-43E7-8B42-84AF47CB007D}" srcOrd="1" destOrd="0" presId="urn:microsoft.com/office/officeart/2018/2/layout/IconVerticalSolidList"/>
    <dgm:cxn modelId="{5D985205-B123-469F-BEBC-33FCA3A60088}" type="presParOf" srcId="{6A98EE8F-353F-4C2E-8474-B99E444E05B4}" destId="{8DB8601A-6B87-4997-A49B-0CD9BB1328C5}" srcOrd="2" destOrd="0" presId="urn:microsoft.com/office/officeart/2018/2/layout/IconVerticalSolidList"/>
    <dgm:cxn modelId="{8221D781-40E5-4F02-8B4A-B79CCFAFACBB}" type="presParOf" srcId="{6A98EE8F-353F-4C2E-8474-B99E444E05B4}" destId="{8CFD8ADA-4217-4BE9-9942-38A51CF7ABE1}" srcOrd="3" destOrd="0" presId="urn:microsoft.com/office/officeart/2018/2/layout/IconVerticalSolidList"/>
    <dgm:cxn modelId="{0FF02B91-5E00-4782-BEE0-8AF4F4AC3087}" type="presParOf" srcId="{AF9CC369-605A-43D5-A42C-B4B5F160A42F}" destId="{6BA3FDD1-67BC-4109-BF00-3C17CD261515}" srcOrd="3" destOrd="0" presId="urn:microsoft.com/office/officeart/2018/2/layout/IconVerticalSolidList"/>
    <dgm:cxn modelId="{246DC548-B533-4602-8131-F912CC59B03E}" type="presParOf" srcId="{AF9CC369-605A-43D5-A42C-B4B5F160A42F}" destId="{84781CF1-D838-4EC1-A9B2-31C857BA687F}" srcOrd="4" destOrd="0" presId="urn:microsoft.com/office/officeart/2018/2/layout/IconVerticalSolidList"/>
    <dgm:cxn modelId="{240F47DD-674B-42A4-AFA8-2DB56BF8BBA2}" type="presParOf" srcId="{84781CF1-D838-4EC1-A9B2-31C857BA687F}" destId="{E4DDA987-E9D8-45E5-8F3C-48EB40677C68}" srcOrd="0" destOrd="0" presId="urn:microsoft.com/office/officeart/2018/2/layout/IconVerticalSolidList"/>
    <dgm:cxn modelId="{B2526D1C-A00D-43F3-BE59-57A547D5BFD5}" type="presParOf" srcId="{84781CF1-D838-4EC1-A9B2-31C857BA687F}" destId="{E7EEB089-36FF-460E-B72A-906721A583E4}" srcOrd="1" destOrd="0" presId="urn:microsoft.com/office/officeart/2018/2/layout/IconVerticalSolidList"/>
    <dgm:cxn modelId="{D6EF171C-91C0-4D28-98C7-81E9F2710CDE}" type="presParOf" srcId="{84781CF1-D838-4EC1-A9B2-31C857BA687F}" destId="{5EA648D0-F5B4-485D-B512-C102CE052E8F}" srcOrd="2" destOrd="0" presId="urn:microsoft.com/office/officeart/2018/2/layout/IconVerticalSolidList"/>
    <dgm:cxn modelId="{795FB0EA-75A7-48A2-B22A-BCE9C6C79709}" type="presParOf" srcId="{84781CF1-D838-4EC1-A9B2-31C857BA687F}" destId="{E822A65B-9FEF-4B2A-8B2C-EB543DA3C092}" srcOrd="3" destOrd="0" presId="urn:microsoft.com/office/officeart/2018/2/layout/IconVerticalSolidList"/>
    <dgm:cxn modelId="{388044D1-AF5B-4CFD-8236-68CF2E728056}" type="presParOf" srcId="{AF9CC369-605A-43D5-A42C-B4B5F160A42F}" destId="{EBE126B6-EF7E-472F-B4B6-471F29273AA6}" srcOrd="5" destOrd="0" presId="urn:microsoft.com/office/officeart/2018/2/layout/IconVerticalSolidList"/>
    <dgm:cxn modelId="{86597D28-4C8A-42E1-AC17-7152C748C1CB}" type="presParOf" srcId="{AF9CC369-605A-43D5-A42C-B4B5F160A42F}" destId="{52D37E62-9CF8-4DA7-A5F9-A6331AA9866E}" srcOrd="6" destOrd="0" presId="urn:microsoft.com/office/officeart/2018/2/layout/IconVerticalSolidList"/>
    <dgm:cxn modelId="{ADC25772-46B0-489D-8CC6-8BF1D93893F8}" type="presParOf" srcId="{52D37E62-9CF8-4DA7-A5F9-A6331AA9866E}" destId="{78390BA7-1B98-403B-9074-5B4376545B4F}" srcOrd="0" destOrd="0" presId="urn:microsoft.com/office/officeart/2018/2/layout/IconVerticalSolidList"/>
    <dgm:cxn modelId="{8EB91D14-8F3B-4F34-9BDC-629CF9667600}" type="presParOf" srcId="{52D37E62-9CF8-4DA7-A5F9-A6331AA9866E}" destId="{384F4A1C-DBEA-42A4-A920-41A469ED54C9}" srcOrd="1" destOrd="0" presId="urn:microsoft.com/office/officeart/2018/2/layout/IconVerticalSolidList"/>
    <dgm:cxn modelId="{B99FB44F-2248-41FD-9270-B1EE90F48A4F}" type="presParOf" srcId="{52D37E62-9CF8-4DA7-A5F9-A6331AA9866E}" destId="{A1F74994-6120-49DF-AE5A-016F5DA8D791}" srcOrd="2" destOrd="0" presId="urn:microsoft.com/office/officeart/2018/2/layout/IconVerticalSolidList"/>
    <dgm:cxn modelId="{103844BE-2219-4F3C-A6DB-3E692B8F3F0F}" type="presParOf" srcId="{52D37E62-9CF8-4DA7-A5F9-A6331AA9866E}" destId="{94589FF2-556B-483A-BB6E-FE78F94D08F5}" srcOrd="3" destOrd="0" presId="urn:microsoft.com/office/officeart/2018/2/layout/IconVerticalSolidList"/>
    <dgm:cxn modelId="{A88D7681-4949-4EBB-9D52-274398FCAB8F}" type="presParOf" srcId="{AF9CC369-605A-43D5-A42C-B4B5F160A42F}" destId="{49952221-5C82-45EC-9E86-45CE811A2F7B}" srcOrd="7" destOrd="0" presId="urn:microsoft.com/office/officeart/2018/2/layout/IconVerticalSolidList"/>
    <dgm:cxn modelId="{4EAD475F-CF60-4525-AC2B-730164757357}" type="presParOf" srcId="{AF9CC369-605A-43D5-A42C-B4B5F160A42F}" destId="{A3B5A499-34E2-4C30-A4E0-67FB47C10D76}" srcOrd="8" destOrd="0" presId="urn:microsoft.com/office/officeart/2018/2/layout/IconVerticalSolidList"/>
    <dgm:cxn modelId="{4C44B2A7-6E4B-4E6C-8568-B9714D9AD512}" type="presParOf" srcId="{A3B5A499-34E2-4C30-A4E0-67FB47C10D76}" destId="{64F2C8FF-988E-4200-8998-34E871514DE1}" srcOrd="0" destOrd="0" presId="urn:microsoft.com/office/officeart/2018/2/layout/IconVerticalSolidList"/>
    <dgm:cxn modelId="{B173B6E4-9381-4774-A7D3-75DE9EEF000E}" type="presParOf" srcId="{A3B5A499-34E2-4C30-A4E0-67FB47C10D76}" destId="{A134604A-CF6F-4F79-8BB0-D261DC91E609}" srcOrd="1" destOrd="0" presId="urn:microsoft.com/office/officeart/2018/2/layout/IconVerticalSolidList"/>
    <dgm:cxn modelId="{E702B223-7A36-4891-B69F-3A8515F12709}" type="presParOf" srcId="{A3B5A499-34E2-4C30-A4E0-67FB47C10D76}" destId="{FD44C474-12B5-4DE9-824C-F8759945D730}" srcOrd="2" destOrd="0" presId="urn:microsoft.com/office/officeart/2018/2/layout/IconVerticalSolidList"/>
    <dgm:cxn modelId="{30513727-86E4-448F-B205-3539BB3BAA62}" type="presParOf" srcId="{A3B5A499-34E2-4C30-A4E0-67FB47C10D76}" destId="{EE20A6C9-80AA-4561-BE70-D5E3EFB75EB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84926C-9F71-4E34-B1A9-9AAFA49328A8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80DA04C-7FCB-4464-BA20-37A79821F4CD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Resilience is strongly tied to ecological function. Water resources, thermal refugia, and healthy fire-adapted ecosystems consistently emerged as important resilience drivers across all three hazards.</a:t>
          </a:r>
        </a:p>
      </dgm:t>
    </dgm:pt>
    <dgm:pt modelId="{2695B1C6-54A9-4A5C-9B25-D18A6771121E}" type="parTrans" cxnId="{C8719A13-0999-4168-A991-6AC8E2F96C64}">
      <dgm:prSet/>
      <dgm:spPr/>
      <dgm:t>
        <a:bodyPr/>
        <a:lstStyle/>
        <a:p>
          <a:endParaRPr lang="en-US"/>
        </a:p>
      </dgm:t>
    </dgm:pt>
    <dgm:pt modelId="{60D36B95-632D-483E-8381-740058DCADFA}" type="sibTrans" cxnId="{C8719A13-0999-4168-A991-6AC8E2F96C64}">
      <dgm:prSet/>
      <dgm:spPr/>
      <dgm:t>
        <a:bodyPr/>
        <a:lstStyle/>
        <a:p>
          <a:endParaRPr lang="en-US"/>
        </a:p>
      </dgm:t>
    </dgm:pt>
    <dgm:pt modelId="{96CFD145-43D8-43B0-8B40-AB4CE9002B1B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Water is foundational to landscape resilience. Riparian corridors, groundwater-dependent ecosystems, recharge areas, and perennial water features repeatedly appeared as important contributors to both drought and extreme temperature resilience.</a:t>
          </a:r>
        </a:p>
      </dgm:t>
    </dgm:pt>
    <dgm:pt modelId="{5E3B1CEB-2C62-43F4-9058-5E832D8B128C}" type="parTrans" cxnId="{2497AA1E-4165-4674-B5EC-93C44358D90F}">
      <dgm:prSet/>
      <dgm:spPr/>
      <dgm:t>
        <a:bodyPr/>
        <a:lstStyle/>
        <a:p>
          <a:endParaRPr lang="en-US"/>
        </a:p>
      </dgm:t>
    </dgm:pt>
    <dgm:pt modelId="{B6266EFD-9966-46E7-8D4B-66BFEDFE14B7}" type="sibTrans" cxnId="{2497AA1E-4165-4674-B5EC-93C44358D90F}">
      <dgm:prSet/>
      <dgm:spPr/>
      <dgm:t>
        <a:bodyPr/>
        <a:lstStyle/>
        <a:p>
          <a:endParaRPr lang="en-US"/>
        </a:p>
      </dgm:t>
    </dgm:pt>
    <dgm:pt modelId="{42AB311E-5447-4AA2-AF19-60637A3961A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/>
            <a:t>The landscape contains important natural refugia. The San Pedro River corridor, Las Cienegas region, mountain environments, and portions of the Coronado National Forest provide critical resilience benefits across multiple hazards.</a:t>
          </a:r>
        </a:p>
      </dgm:t>
    </dgm:pt>
    <dgm:pt modelId="{A45B299D-B568-44C0-9B1B-09AB114BDB23}" type="parTrans" cxnId="{50396810-2DC7-462F-BF9C-B9784541BCAF}">
      <dgm:prSet/>
      <dgm:spPr/>
      <dgm:t>
        <a:bodyPr/>
        <a:lstStyle/>
        <a:p>
          <a:endParaRPr lang="en-US"/>
        </a:p>
      </dgm:t>
    </dgm:pt>
    <dgm:pt modelId="{878E8345-A987-4172-9BA4-A756DA326238}" type="sibTrans" cxnId="{50396810-2DC7-462F-BF9C-B9784541BCAF}">
      <dgm:prSet/>
      <dgm:spPr/>
      <dgm:t>
        <a:bodyPr/>
        <a:lstStyle/>
        <a:p>
          <a:endParaRPr lang="en-US"/>
        </a:p>
      </dgm:t>
    </dgm:pt>
    <dgm:pt modelId="{06CA5CDD-E699-4B12-8481-90B6334FECA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Wildfire resilience differs from drought and heat resilience. Fire is a natural ecological process in this landscape, and the prevalence of moderate resilience suggests many areas retain characteristics that allow them to coexist with periodic wildfire.</a:t>
          </a:r>
        </a:p>
      </dgm:t>
    </dgm:pt>
    <dgm:pt modelId="{E2A07AFC-9CD3-42E3-96D4-8719BB44110E}" type="parTrans" cxnId="{4074D6C9-37CE-4753-8812-44F9C37EA690}">
      <dgm:prSet/>
      <dgm:spPr/>
      <dgm:t>
        <a:bodyPr/>
        <a:lstStyle/>
        <a:p>
          <a:endParaRPr lang="en-US"/>
        </a:p>
      </dgm:t>
    </dgm:pt>
    <dgm:pt modelId="{31EB4A43-3AEB-4C51-B6E6-F908FB71055F}" type="sibTrans" cxnId="{4074D6C9-37CE-4753-8812-44F9C37EA690}">
      <dgm:prSet/>
      <dgm:spPr/>
      <dgm:t>
        <a:bodyPr/>
        <a:lstStyle/>
        <a:p>
          <a:endParaRPr lang="en-US"/>
        </a:p>
      </dgm:t>
    </dgm:pt>
    <dgm:pt modelId="{C1ABFC7F-0604-4C8D-A5BD-5CC42F658545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This is a starting point, not an endpoint. These first-pass results provide a baseline for discussion and can be strengthened through local expertise, additional datasets, and refinement of scoring assumptions.</a:t>
          </a:r>
        </a:p>
      </dgm:t>
    </dgm:pt>
    <dgm:pt modelId="{564FEF28-6039-413B-AE5D-935071D61538}" type="parTrans" cxnId="{913C13AB-1292-4C0A-A34D-D92A0FDE64DE}">
      <dgm:prSet/>
      <dgm:spPr/>
      <dgm:t>
        <a:bodyPr/>
        <a:lstStyle/>
        <a:p>
          <a:endParaRPr lang="en-US"/>
        </a:p>
      </dgm:t>
    </dgm:pt>
    <dgm:pt modelId="{EC79CB43-2367-4EFB-963C-BE70EF7EBD07}" type="sibTrans" cxnId="{913C13AB-1292-4C0A-A34D-D92A0FDE64DE}">
      <dgm:prSet/>
      <dgm:spPr/>
      <dgm:t>
        <a:bodyPr/>
        <a:lstStyle/>
        <a:p>
          <a:endParaRPr lang="en-US"/>
        </a:p>
      </dgm:t>
    </dgm:pt>
    <dgm:pt modelId="{3F7BC95D-5B8D-4C99-A2F8-A10C745F4B19}" type="pres">
      <dgm:prSet presAssocID="{3984926C-9F71-4E34-B1A9-9AAFA49328A8}" presName="linear" presStyleCnt="0">
        <dgm:presLayoutVars>
          <dgm:animLvl val="lvl"/>
          <dgm:resizeHandles val="exact"/>
        </dgm:presLayoutVars>
      </dgm:prSet>
      <dgm:spPr/>
    </dgm:pt>
    <dgm:pt modelId="{2BEC5E32-F5B5-452E-90BB-5B08196A66D5}" type="pres">
      <dgm:prSet presAssocID="{A80DA04C-7FCB-4464-BA20-37A79821F4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D5EDFF6-B0E1-45BF-AB97-610805CF76E2}" type="pres">
      <dgm:prSet presAssocID="{60D36B95-632D-483E-8381-740058DCADFA}" presName="spacer" presStyleCnt="0"/>
      <dgm:spPr/>
    </dgm:pt>
    <dgm:pt modelId="{7F4AF800-8DAF-4393-AAA4-C2C3F0987D9B}" type="pres">
      <dgm:prSet presAssocID="{96CFD145-43D8-43B0-8B40-AB4CE9002B1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D171516-FAFB-4DB6-AC75-A066169B43DE}" type="pres">
      <dgm:prSet presAssocID="{B6266EFD-9966-46E7-8D4B-66BFEDFE14B7}" presName="spacer" presStyleCnt="0"/>
      <dgm:spPr/>
    </dgm:pt>
    <dgm:pt modelId="{7F502918-0231-4569-9364-1713FE253712}" type="pres">
      <dgm:prSet presAssocID="{42AB311E-5447-4AA2-AF19-60637A3961A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16982D1-C42A-46DA-B262-21C754AD5537}" type="pres">
      <dgm:prSet presAssocID="{878E8345-A987-4172-9BA4-A756DA326238}" presName="spacer" presStyleCnt="0"/>
      <dgm:spPr/>
    </dgm:pt>
    <dgm:pt modelId="{8D55E9DC-53EF-41DA-881B-7F20BC135F31}" type="pres">
      <dgm:prSet presAssocID="{06CA5CDD-E699-4B12-8481-90B6334FECA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3F4C752-27EC-42B0-AD22-9D861C0F6C6E}" type="pres">
      <dgm:prSet presAssocID="{31EB4A43-3AEB-4C51-B6E6-F908FB71055F}" presName="spacer" presStyleCnt="0"/>
      <dgm:spPr/>
    </dgm:pt>
    <dgm:pt modelId="{340EB6E8-3F75-40A9-B0A3-899135A13BCB}" type="pres">
      <dgm:prSet presAssocID="{C1ABFC7F-0604-4C8D-A5BD-5CC42F65854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0396810-2DC7-462F-BF9C-B9784541BCAF}" srcId="{3984926C-9F71-4E34-B1A9-9AAFA49328A8}" destId="{42AB311E-5447-4AA2-AF19-60637A3961A2}" srcOrd="2" destOrd="0" parTransId="{A45B299D-B568-44C0-9B1B-09AB114BDB23}" sibTransId="{878E8345-A987-4172-9BA4-A756DA326238}"/>
    <dgm:cxn modelId="{C8719A13-0999-4168-A991-6AC8E2F96C64}" srcId="{3984926C-9F71-4E34-B1A9-9AAFA49328A8}" destId="{A80DA04C-7FCB-4464-BA20-37A79821F4CD}" srcOrd="0" destOrd="0" parTransId="{2695B1C6-54A9-4A5C-9B25-D18A6771121E}" sibTransId="{60D36B95-632D-483E-8381-740058DCADFA}"/>
    <dgm:cxn modelId="{2497AA1E-4165-4674-B5EC-93C44358D90F}" srcId="{3984926C-9F71-4E34-B1A9-9AAFA49328A8}" destId="{96CFD145-43D8-43B0-8B40-AB4CE9002B1B}" srcOrd="1" destOrd="0" parTransId="{5E3B1CEB-2C62-43F4-9058-5E832D8B128C}" sibTransId="{B6266EFD-9966-46E7-8D4B-66BFEDFE14B7}"/>
    <dgm:cxn modelId="{7EB65531-0551-4EA1-B050-A9A7059EBF70}" type="presOf" srcId="{42AB311E-5447-4AA2-AF19-60637A3961A2}" destId="{7F502918-0231-4569-9364-1713FE253712}" srcOrd="0" destOrd="0" presId="urn:microsoft.com/office/officeart/2005/8/layout/vList2"/>
    <dgm:cxn modelId="{76AF963D-8AE1-407F-8B4F-DC8229D3B13B}" type="presOf" srcId="{3984926C-9F71-4E34-B1A9-9AAFA49328A8}" destId="{3F7BC95D-5B8D-4C99-A2F8-A10C745F4B19}" srcOrd="0" destOrd="0" presId="urn:microsoft.com/office/officeart/2005/8/layout/vList2"/>
    <dgm:cxn modelId="{D77A3844-451B-4D74-BEAF-CDCBF3168C00}" type="presOf" srcId="{96CFD145-43D8-43B0-8B40-AB4CE9002B1B}" destId="{7F4AF800-8DAF-4393-AAA4-C2C3F0987D9B}" srcOrd="0" destOrd="0" presId="urn:microsoft.com/office/officeart/2005/8/layout/vList2"/>
    <dgm:cxn modelId="{7853306E-3D16-4EEA-B07D-225B6E7BA418}" type="presOf" srcId="{C1ABFC7F-0604-4C8D-A5BD-5CC42F658545}" destId="{340EB6E8-3F75-40A9-B0A3-899135A13BCB}" srcOrd="0" destOrd="0" presId="urn:microsoft.com/office/officeart/2005/8/layout/vList2"/>
    <dgm:cxn modelId="{A06AEF85-C820-40FE-95F1-B22B66FB668F}" type="presOf" srcId="{A80DA04C-7FCB-4464-BA20-37A79821F4CD}" destId="{2BEC5E32-F5B5-452E-90BB-5B08196A66D5}" srcOrd="0" destOrd="0" presId="urn:microsoft.com/office/officeart/2005/8/layout/vList2"/>
    <dgm:cxn modelId="{913C13AB-1292-4C0A-A34D-D92A0FDE64DE}" srcId="{3984926C-9F71-4E34-B1A9-9AAFA49328A8}" destId="{C1ABFC7F-0604-4C8D-A5BD-5CC42F658545}" srcOrd="4" destOrd="0" parTransId="{564FEF28-6039-413B-AE5D-935071D61538}" sibTransId="{EC79CB43-2367-4EFB-963C-BE70EF7EBD07}"/>
    <dgm:cxn modelId="{4074D6C9-37CE-4753-8812-44F9C37EA690}" srcId="{3984926C-9F71-4E34-B1A9-9AAFA49328A8}" destId="{06CA5CDD-E699-4B12-8481-90B6334FECA8}" srcOrd="3" destOrd="0" parTransId="{E2A07AFC-9CD3-42E3-96D4-8719BB44110E}" sibTransId="{31EB4A43-3AEB-4C51-B6E6-F908FB71055F}"/>
    <dgm:cxn modelId="{011302DC-94FF-441C-A35E-273E0C2B3BBB}" type="presOf" srcId="{06CA5CDD-E699-4B12-8481-90B6334FECA8}" destId="{8D55E9DC-53EF-41DA-881B-7F20BC135F31}" srcOrd="0" destOrd="0" presId="urn:microsoft.com/office/officeart/2005/8/layout/vList2"/>
    <dgm:cxn modelId="{AE39FC96-31D8-4D6B-8726-1458851EFD66}" type="presParOf" srcId="{3F7BC95D-5B8D-4C99-A2F8-A10C745F4B19}" destId="{2BEC5E32-F5B5-452E-90BB-5B08196A66D5}" srcOrd="0" destOrd="0" presId="urn:microsoft.com/office/officeart/2005/8/layout/vList2"/>
    <dgm:cxn modelId="{0B01BEFF-D965-4895-A66A-75C37B5828A8}" type="presParOf" srcId="{3F7BC95D-5B8D-4C99-A2F8-A10C745F4B19}" destId="{DD5EDFF6-B0E1-45BF-AB97-610805CF76E2}" srcOrd="1" destOrd="0" presId="urn:microsoft.com/office/officeart/2005/8/layout/vList2"/>
    <dgm:cxn modelId="{AABC9F0A-EDFE-4496-979F-A2BE17CDD8FD}" type="presParOf" srcId="{3F7BC95D-5B8D-4C99-A2F8-A10C745F4B19}" destId="{7F4AF800-8DAF-4393-AAA4-C2C3F0987D9B}" srcOrd="2" destOrd="0" presId="urn:microsoft.com/office/officeart/2005/8/layout/vList2"/>
    <dgm:cxn modelId="{22B56F0B-3D42-49AD-AFC5-4749919D3620}" type="presParOf" srcId="{3F7BC95D-5B8D-4C99-A2F8-A10C745F4B19}" destId="{ED171516-FAFB-4DB6-AC75-A066169B43DE}" srcOrd="3" destOrd="0" presId="urn:microsoft.com/office/officeart/2005/8/layout/vList2"/>
    <dgm:cxn modelId="{1AFB1B38-D46B-47CF-A12A-F025FF3F1C23}" type="presParOf" srcId="{3F7BC95D-5B8D-4C99-A2F8-A10C745F4B19}" destId="{7F502918-0231-4569-9364-1713FE253712}" srcOrd="4" destOrd="0" presId="urn:microsoft.com/office/officeart/2005/8/layout/vList2"/>
    <dgm:cxn modelId="{447422AB-18FB-46C1-AD2B-32F9382729AF}" type="presParOf" srcId="{3F7BC95D-5B8D-4C99-A2F8-A10C745F4B19}" destId="{B16982D1-C42A-46DA-B262-21C754AD5537}" srcOrd="5" destOrd="0" presId="urn:microsoft.com/office/officeart/2005/8/layout/vList2"/>
    <dgm:cxn modelId="{856F6D80-6465-4394-8BB3-7EB5AC96C808}" type="presParOf" srcId="{3F7BC95D-5B8D-4C99-A2F8-A10C745F4B19}" destId="{8D55E9DC-53EF-41DA-881B-7F20BC135F31}" srcOrd="6" destOrd="0" presId="urn:microsoft.com/office/officeart/2005/8/layout/vList2"/>
    <dgm:cxn modelId="{D31FAC85-9EBE-45BE-A8F0-FAE58E3B5D67}" type="presParOf" srcId="{3F7BC95D-5B8D-4C99-A2F8-A10C745F4B19}" destId="{93F4C752-27EC-42B0-AD22-9D861C0F6C6E}" srcOrd="7" destOrd="0" presId="urn:microsoft.com/office/officeart/2005/8/layout/vList2"/>
    <dgm:cxn modelId="{A6D3A330-0F10-4473-A05B-965D62332203}" type="presParOf" srcId="{3F7BC95D-5B8D-4C99-A2F8-A10C745F4B19}" destId="{340EB6E8-3F75-40A9-B0A3-899135A13BC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83490-1168-48EC-B27E-4BFA6B80DDFF}">
      <dsp:nvSpPr>
        <dsp:cNvPr id="0" name=""/>
        <dsp:cNvSpPr/>
      </dsp:nvSpPr>
      <dsp:spPr>
        <a:xfrm>
          <a:off x="285099" y="804072"/>
          <a:ext cx="1373470" cy="137347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5BC53F-C117-4FED-AD78-7660AF57B281}">
      <dsp:nvSpPr>
        <dsp:cNvPr id="0" name=""/>
        <dsp:cNvSpPr/>
      </dsp:nvSpPr>
      <dsp:spPr>
        <a:xfrm>
          <a:off x="565514" y="1076457"/>
          <a:ext cx="796613" cy="796613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95E77-FF22-4A8F-80A9-499F0E021526}">
      <dsp:nvSpPr>
        <dsp:cNvPr id="0" name=""/>
        <dsp:cNvSpPr/>
      </dsp:nvSpPr>
      <dsp:spPr>
        <a:xfrm>
          <a:off x="1952885" y="804072"/>
          <a:ext cx="3237466" cy="1373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Easy to identify resilience metrics at the parcel level and provide justification for funding selections.</a:t>
          </a:r>
          <a:endParaRPr lang="en-US" sz="1800" kern="1200" dirty="0"/>
        </a:p>
      </dsp:txBody>
      <dsp:txXfrm>
        <a:off x="1952885" y="804072"/>
        <a:ext cx="3237466" cy="1373470"/>
      </dsp:txXfrm>
    </dsp:sp>
    <dsp:sp modelId="{5DB76767-9F3B-4FDE-9F7D-FCF21913D666}">
      <dsp:nvSpPr>
        <dsp:cNvPr id="0" name=""/>
        <dsp:cNvSpPr/>
      </dsp:nvSpPr>
      <dsp:spPr>
        <a:xfrm>
          <a:off x="5754456" y="804072"/>
          <a:ext cx="1373470" cy="137347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3DED2-BBC2-4AD5-8AF1-D8D91F4DBEAF}">
      <dsp:nvSpPr>
        <dsp:cNvPr id="0" name=""/>
        <dsp:cNvSpPr/>
      </dsp:nvSpPr>
      <dsp:spPr>
        <a:xfrm>
          <a:off x="6042885" y="1092501"/>
          <a:ext cx="796613" cy="796613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DBF95E-5EC4-48E0-863F-B6466688BBF6}">
      <dsp:nvSpPr>
        <dsp:cNvPr id="0" name=""/>
        <dsp:cNvSpPr/>
      </dsp:nvSpPr>
      <dsp:spPr>
        <a:xfrm>
          <a:off x="7422242" y="804072"/>
          <a:ext cx="3237466" cy="1373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Use as a tool to educate landowners on the advantages of protecting and properly managing their property.</a:t>
          </a:r>
          <a:endParaRPr lang="en-US" sz="1800" kern="1200" dirty="0"/>
        </a:p>
      </dsp:txBody>
      <dsp:txXfrm>
        <a:off x="7422242" y="804072"/>
        <a:ext cx="3237466" cy="1373470"/>
      </dsp:txXfrm>
    </dsp:sp>
    <dsp:sp modelId="{A4998535-002C-4B68-89CC-D2044662C4A6}">
      <dsp:nvSpPr>
        <dsp:cNvPr id="0" name=""/>
        <dsp:cNvSpPr/>
      </dsp:nvSpPr>
      <dsp:spPr>
        <a:xfrm>
          <a:off x="285099" y="3069549"/>
          <a:ext cx="1373470" cy="137347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76401-0FD3-4632-84E3-B4E819F0FB14}">
      <dsp:nvSpPr>
        <dsp:cNvPr id="0" name=""/>
        <dsp:cNvSpPr/>
      </dsp:nvSpPr>
      <dsp:spPr>
        <a:xfrm>
          <a:off x="573528" y="3357978"/>
          <a:ext cx="796613" cy="796613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77549-C91E-4905-84A5-47A692B4FAD1}">
      <dsp:nvSpPr>
        <dsp:cNvPr id="0" name=""/>
        <dsp:cNvSpPr/>
      </dsp:nvSpPr>
      <dsp:spPr>
        <a:xfrm>
          <a:off x="1952885" y="3069549"/>
          <a:ext cx="3237466" cy="1373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Provides opportunities to collaborate, share data, and build relationships with other local conservation organizations.</a:t>
          </a:r>
          <a:endParaRPr lang="en-US" sz="1800" kern="1200"/>
        </a:p>
      </dsp:txBody>
      <dsp:txXfrm>
        <a:off x="1952885" y="3069549"/>
        <a:ext cx="3237466" cy="1373470"/>
      </dsp:txXfrm>
    </dsp:sp>
    <dsp:sp modelId="{8E48F20E-7482-4CA3-BBB9-CAE0F20DC887}">
      <dsp:nvSpPr>
        <dsp:cNvPr id="0" name=""/>
        <dsp:cNvSpPr/>
      </dsp:nvSpPr>
      <dsp:spPr>
        <a:xfrm>
          <a:off x="5754456" y="3069549"/>
          <a:ext cx="1373470" cy="137347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6645B-98A4-4517-8E8B-2DADDAFF2311}">
      <dsp:nvSpPr>
        <dsp:cNvPr id="0" name=""/>
        <dsp:cNvSpPr/>
      </dsp:nvSpPr>
      <dsp:spPr>
        <a:xfrm>
          <a:off x="6042885" y="3357978"/>
          <a:ext cx="796613" cy="796613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4D3058-27E1-4D4B-A2C7-F96A1BD03A0C}">
      <dsp:nvSpPr>
        <dsp:cNvPr id="0" name=""/>
        <dsp:cNvSpPr/>
      </dsp:nvSpPr>
      <dsp:spPr>
        <a:xfrm>
          <a:off x="7422242" y="3069549"/>
          <a:ext cx="3237466" cy="1373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An excellent resource to include in project proposals and grant applications.</a:t>
          </a:r>
          <a:endParaRPr lang="en-US" sz="1800" kern="1200"/>
        </a:p>
      </dsp:txBody>
      <dsp:txXfrm>
        <a:off x="7422242" y="3069549"/>
        <a:ext cx="3237466" cy="1373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26155-C70A-0E4C-A6AF-ED68160A7A83}">
      <dsp:nvSpPr>
        <dsp:cNvPr id="0" name=""/>
        <dsp:cNvSpPr/>
      </dsp:nvSpPr>
      <dsp:spPr>
        <a:xfrm>
          <a:off x="289327" y="2301"/>
          <a:ext cx="2641874" cy="15851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1. Select hazards to assess</a:t>
          </a:r>
        </a:p>
      </dsp:txBody>
      <dsp:txXfrm>
        <a:off x="289327" y="2301"/>
        <a:ext cx="2641874" cy="1585124"/>
      </dsp:txXfrm>
    </dsp:sp>
    <dsp:sp modelId="{C4FE2852-6292-7C4E-A508-C7E06793009E}">
      <dsp:nvSpPr>
        <dsp:cNvPr id="0" name=""/>
        <dsp:cNvSpPr/>
      </dsp:nvSpPr>
      <dsp:spPr>
        <a:xfrm>
          <a:off x="3195388" y="2301"/>
          <a:ext cx="2641874" cy="15851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Choose metrics linked to resilience</a:t>
          </a:r>
        </a:p>
      </dsp:txBody>
      <dsp:txXfrm>
        <a:off x="3195388" y="2301"/>
        <a:ext cx="2641874" cy="1585124"/>
      </dsp:txXfrm>
    </dsp:sp>
    <dsp:sp modelId="{F9EE49E8-4068-1F42-AFCF-2247F8329ADC}">
      <dsp:nvSpPr>
        <dsp:cNvPr id="0" name=""/>
        <dsp:cNvSpPr/>
      </dsp:nvSpPr>
      <dsp:spPr>
        <a:xfrm>
          <a:off x="6101450" y="2301"/>
          <a:ext cx="2641874" cy="15851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3. Use zonal statistics for parcel scoring</a:t>
          </a:r>
        </a:p>
      </dsp:txBody>
      <dsp:txXfrm>
        <a:off x="6101450" y="2301"/>
        <a:ext cx="2641874" cy="1585124"/>
      </dsp:txXfrm>
    </dsp:sp>
    <dsp:sp modelId="{A289A91A-5756-ED4B-9377-E7606625DDDB}">
      <dsp:nvSpPr>
        <dsp:cNvPr id="0" name=""/>
        <dsp:cNvSpPr/>
      </dsp:nvSpPr>
      <dsp:spPr>
        <a:xfrm>
          <a:off x="1742357" y="1851613"/>
          <a:ext cx="2641874" cy="15851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4. Combine scores into composite indices</a:t>
          </a:r>
        </a:p>
      </dsp:txBody>
      <dsp:txXfrm>
        <a:off x="1742357" y="1851613"/>
        <a:ext cx="2641874" cy="1585124"/>
      </dsp:txXfrm>
    </dsp:sp>
    <dsp:sp modelId="{26E68F29-E8BF-DB44-9068-CBE9D9759852}">
      <dsp:nvSpPr>
        <dsp:cNvPr id="0" name=""/>
        <dsp:cNvSpPr/>
      </dsp:nvSpPr>
      <dsp:spPr>
        <a:xfrm>
          <a:off x="4648419" y="1851613"/>
          <a:ext cx="2641874" cy="15851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5. Map patterns to guide decisions</a:t>
          </a:r>
        </a:p>
      </dsp:txBody>
      <dsp:txXfrm>
        <a:off x="4648419" y="1851613"/>
        <a:ext cx="2641874" cy="15851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25469-2AF6-4CB9-879D-F2608A33BE21}">
      <dsp:nvSpPr>
        <dsp:cNvPr id="0" name=""/>
        <dsp:cNvSpPr/>
      </dsp:nvSpPr>
      <dsp:spPr>
        <a:xfrm>
          <a:off x="0" y="3311"/>
          <a:ext cx="4702848" cy="7052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2286C-FDA5-4016-B3D8-D66948010360}">
      <dsp:nvSpPr>
        <dsp:cNvPr id="0" name=""/>
        <dsp:cNvSpPr/>
      </dsp:nvSpPr>
      <dsp:spPr>
        <a:xfrm>
          <a:off x="213350" y="162001"/>
          <a:ext cx="387910" cy="3879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38A3E-39C0-4075-A40D-C8B20EBAE2EB}">
      <dsp:nvSpPr>
        <dsp:cNvPr id="0" name=""/>
        <dsp:cNvSpPr/>
      </dsp:nvSpPr>
      <dsp:spPr>
        <a:xfrm>
          <a:off x="814611" y="3311"/>
          <a:ext cx="3888236" cy="70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43" tIns="74643" rIns="74643" bIns="7464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Drought</a:t>
          </a:r>
        </a:p>
      </dsp:txBody>
      <dsp:txXfrm>
        <a:off x="814611" y="3311"/>
        <a:ext cx="3888236" cy="705290"/>
      </dsp:txXfrm>
    </dsp:sp>
    <dsp:sp modelId="{C1014D93-CF93-4826-A2CA-85FFC010BCB6}">
      <dsp:nvSpPr>
        <dsp:cNvPr id="0" name=""/>
        <dsp:cNvSpPr/>
      </dsp:nvSpPr>
      <dsp:spPr>
        <a:xfrm>
          <a:off x="0" y="884924"/>
          <a:ext cx="4702848" cy="7052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0B0DC-AE26-43E7-8B42-84AF47CB007D}">
      <dsp:nvSpPr>
        <dsp:cNvPr id="0" name=""/>
        <dsp:cNvSpPr/>
      </dsp:nvSpPr>
      <dsp:spPr>
        <a:xfrm>
          <a:off x="213350" y="1043615"/>
          <a:ext cx="387910" cy="3879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D8ADA-4217-4BE9-9942-38A51CF7ABE1}">
      <dsp:nvSpPr>
        <dsp:cNvPr id="0" name=""/>
        <dsp:cNvSpPr/>
      </dsp:nvSpPr>
      <dsp:spPr>
        <a:xfrm>
          <a:off x="814611" y="884924"/>
          <a:ext cx="3888236" cy="70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43" tIns="74643" rIns="74643" bIns="7464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Extreme Temperature</a:t>
          </a:r>
        </a:p>
      </dsp:txBody>
      <dsp:txXfrm>
        <a:off x="814611" y="884924"/>
        <a:ext cx="3888236" cy="705290"/>
      </dsp:txXfrm>
    </dsp:sp>
    <dsp:sp modelId="{E4DDA987-E9D8-45E5-8F3C-48EB40677C68}">
      <dsp:nvSpPr>
        <dsp:cNvPr id="0" name=""/>
        <dsp:cNvSpPr/>
      </dsp:nvSpPr>
      <dsp:spPr>
        <a:xfrm>
          <a:off x="0" y="1766538"/>
          <a:ext cx="4702848" cy="7052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EB089-36FF-460E-B72A-906721A583E4}">
      <dsp:nvSpPr>
        <dsp:cNvPr id="0" name=""/>
        <dsp:cNvSpPr/>
      </dsp:nvSpPr>
      <dsp:spPr>
        <a:xfrm>
          <a:off x="213350" y="1925228"/>
          <a:ext cx="387910" cy="3879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2A65B-9FEF-4B2A-8B2C-EB543DA3C092}">
      <dsp:nvSpPr>
        <dsp:cNvPr id="0" name=""/>
        <dsp:cNvSpPr/>
      </dsp:nvSpPr>
      <dsp:spPr>
        <a:xfrm>
          <a:off x="814611" y="1766538"/>
          <a:ext cx="3888236" cy="70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43" tIns="74643" rIns="74643" bIns="7464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Flooding</a:t>
          </a:r>
        </a:p>
      </dsp:txBody>
      <dsp:txXfrm>
        <a:off x="814611" y="1766538"/>
        <a:ext cx="3888236" cy="705290"/>
      </dsp:txXfrm>
    </dsp:sp>
    <dsp:sp modelId="{78390BA7-1B98-403B-9074-5B4376545B4F}">
      <dsp:nvSpPr>
        <dsp:cNvPr id="0" name=""/>
        <dsp:cNvSpPr/>
      </dsp:nvSpPr>
      <dsp:spPr>
        <a:xfrm>
          <a:off x="0" y="2648152"/>
          <a:ext cx="4702848" cy="7052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F4A1C-DBEA-42A4-A920-41A469ED54C9}">
      <dsp:nvSpPr>
        <dsp:cNvPr id="0" name=""/>
        <dsp:cNvSpPr/>
      </dsp:nvSpPr>
      <dsp:spPr>
        <a:xfrm>
          <a:off x="213350" y="2806842"/>
          <a:ext cx="387910" cy="3879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89FF2-556B-483A-BB6E-FE78F94D08F5}">
      <dsp:nvSpPr>
        <dsp:cNvPr id="0" name=""/>
        <dsp:cNvSpPr/>
      </dsp:nvSpPr>
      <dsp:spPr>
        <a:xfrm>
          <a:off x="814611" y="2648152"/>
          <a:ext cx="3888236" cy="70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43" tIns="74643" rIns="74643" bIns="7464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Wildfire </a:t>
          </a:r>
        </a:p>
      </dsp:txBody>
      <dsp:txXfrm>
        <a:off x="814611" y="2648152"/>
        <a:ext cx="3888236" cy="705290"/>
      </dsp:txXfrm>
    </dsp:sp>
    <dsp:sp modelId="{64F2C8FF-988E-4200-8998-34E871514DE1}">
      <dsp:nvSpPr>
        <dsp:cNvPr id="0" name=""/>
        <dsp:cNvSpPr/>
      </dsp:nvSpPr>
      <dsp:spPr>
        <a:xfrm>
          <a:off x="0" y="3529765"/>
          <a:ext cx="4702848" cy="70529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4604A-CF6F-4F79-8BB0-D261DC91E609}">
      <dsp:nvSpPr>
        <dsp:cNvPr id="0" name=""/>
        <dsp:cNvSpPr/>
      </dsp:nvSpPr>
      <dsp:spPr>
        <a:xfrm>
          <a:off x="213350" y="3688456"/>
          <a:ext cx="387910" cy="3879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0A6C9-80AA-4561-BE70-D5E3EFB75EBF}">
      <dsp:nvSpPr>
        <dsp:cNvPr id="0" name=""/>
        <dsp:cNvSpPr/>
      </dsp:nvSpPr>
      <dsp:spPr>
        <a:xfrm>
          <a:off x="814611" y="3529765"/>
          <a:ext cx="3888236" cy="705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43" tIns="74643" rIns="74643" bIns="7464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Land Degradation</a:t>
          </a:r>
        </a:p>
      </dsp:txBody>
      <dsp:txXfrm>
        <a:off x="814611" y="3529765"/>
        <a:ext cx="3888236" cy="705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C5E32-F5B5-452E-90BB-5B08196A66D5}">
      <dsp:nvSpPr>
        <dsp:cNvPr id="0" name=""/>
        <dsp:cNvSpPr/>
      </dsp:nvSpPr>
      <dsp:spPr>
        <a:xfrm>
          <a:off x="0" y="180362"/>
          <a:ext cx="6666833" cy="986383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Resilience is strongly tied to ecological function. Water resources, thermal refugia, and healthy fire-adapted ecosystems consistently emerged as important resilience drivers across all three hazards.</a:t>
          </a:r>
        </a:p>
      </dsp:txBody>
      <dsp:txXfrm>
        <a:off x="48151" y="228513"/>
        <a:ext cx="6570531" cy="890081"/>
      </dsp:txXfrm>
    </dsp:sp>
    <dsp:sp modelId="{7F4AF800-8DAF-4393-AAA4-C2C3F0987D9B}">
      <dsp:nvSpPr>
        <dsp:cNvPr id="0" name=""/>
        <dsp:cNvSpPr/>
      </dsp:nvSpPr>
      <dsp:spPr>
        <a:xfrm>
          <a:off x="0" y="1207065"/>
          <a:ext cx="6666833" cy="986383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Water is foundational to landscape resilience. Riparian corridors, groundwater-dependent ecosystems, recharge areas, and perennial water features repeatedly appeared as important contributors to both drought and extreme temperature resilience.</a:t>
          </a:r>
        </a:p>
      </dsp:txBody>
      <dsp:txXfrm>
        <a:off x="48151" y="1255216"/>
        <a:ext cx="6570531" cy="890081"/>
      </dsp:txXfrm>
    </dsp:sp>
    <dsp:sp modelId="{7F502918-0231-4569-9364-1713FE253712}">
      <dsp:nvSpPr>
        <dsp:cNvPr id="0" name=""/>
        <dsp:cNvSpPr/>
      </dsp:nvSpPr>
      <dsp:spPr>
        <a:xfrm>
          <a:off x="0" y="2233768"/>
          <a:ext cx="6666833" cy="986383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 landscape contains important natural refugia. The San Pedro River corridor, Las Cienegas region, mountain environments, and portions of the Coronado National Forest provide critical resilience benefits across multiple hazards.</a:t>
          </a:r>
        </a:p>
      </dsp:txBody>
      <dsp:txXfrm>
        <a:off x="48151" y="2281919"/>
        <a:ext cx="6570531" cy="890081"/>
      </dsp:txXfrm>
    </dsp:sp>
    <dsp:sp modelId="{8D55E9DC-53EF-41DA-881B-7F20BC135F31}">
      <dsp:nvSpPr>
        <dsp:cNvPr id="0" name=""/>
        <dsp:cNvSpPr/>
      </dsp:nvSpPr>
      <dsp:spPr>
        <a:xfrm>
          <a:off x="0" y="3260471"/>
          <a:ext cx="6666833" cy="986383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Wildfire resilience differs from drought and heat resilience. Fire is a natural ecological process in this landscape, and the prevalence of moderate resilience suggests many areas retain characteristics that allow them to coexist with periodic wildfire.</a:t>
          </a:r>
        </a:p>
      </dsp:txBody>
      <dsp:txXfrm>
        <a:off x="48151" y="3308622"/>
        <a:ext cx="6570531" cy="890081"/>
      </dsp:txXfrm>
    </dsp:sp>
    <dsp:sp modelId="{340EB6E8-3F75-40A9-B0A3-899135A13BCB}">
      <dsp:nvSpPr>
        <dsp:cNvPr id="0" name=""/>
        <dsp:cNvSpPr/>
      </dsp:nvSpPr>
      <dsp:spPr>
        <a:xfrm>
          <a:off x="0" y="4287174"/>
          <a:ext cx="6666833" cy="986383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This is a starting point, not an endpoint. These first-pass results provide a baseline for discussion and can be strengthened through local expertise, additional datasets, and refinement of scoring assumptions.</a:t>
          </a:r>
        </a:p>
      </dsp:txBody>
      <dsp:txXfrm>
        <a:off x="48151" y="4335325"/>
        <a:ext cx="6570531" cy="890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96302-AE1E-434D-81A5-AE82248EA93E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DAB2B-EE0A-4A87-BDDB-5ABB3DDF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48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047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9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635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43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434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77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BF9438-3EEF-4192-9815-F6F44770AE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46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2FA68-BADD-F64D-93DC-4F73C4461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4A5362-E45F-12A4-4E5F-FD5EC20FA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F1862-8D0F-EC61-79EF-260374DED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8665-C4CE-23E3-71BE-2C84051C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EF69C-2417-CC91-EBA8-27DD95D1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4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F680D-2463-B45D-98E8-0D7AF541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A0401-DAA9-CC3B-5EE1-532050F2E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EB8F4-0902-2CF6-AC15-1B64C2A8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BA0BA-A86A-A76B-1562-F85D8F537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24FBE-5C53-9FD8-1F9E-C34EE1802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0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B04BBE-EDA2-3D6E-6EF5-5DE0A7ABE1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1BEE5-A035-7146-469B-31AC99800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EB79D-D25D-5355-3FFD-E81F8142F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8480F-3AC3-4BEB-549F-2BCBEBE3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A3ECF-F363-9253-2ABD-F98CD2738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5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21864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2828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61283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8785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212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8800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39071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0163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730AD-EED0-C1FA-2AB6-2BFB9E29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75598-5566-267D-DCB3-F9CD3A8A2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26D36-77B7-BE6A-64AB-6AC1F45C4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D7177-9E60-F02B-C745-C334B25C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584B6-C83C-FE28-1A08-BB49B021A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37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49180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78732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2693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5040DA2-B75D-1B49-51F9-967501F7F6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876" y="887638"/>
            <a:ext cx="10202248" cy="5094496"/>
          </a:xfr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93BDAB-CB06-403B-00FD-9D1C2812A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90939" y="2990938"/>
            <a:ext cx="6855801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FB1FDB-9C8A-890A-5051-8D49E105F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5983104"/>
            <a:ext cx="12192000" cy="8739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46056E81-9CB5-42E9-6689-B711F575C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8981493" y="0"/>
            <a:ext cx="3200357" cy="3200320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3D075254-6FC4-6738-BBBE-1BACB99E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-8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30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9">
            <a:extLst>
              <a:ext uri="{FF2B5EF4-FFF2-40B4-BE49-F238E27FC236}">
                <a16:creationId xmlns:a16="http://schemas.microsoft.com/office/drawing/2014/main" id="{A18D9F31-445F-F144-A393-66C1BDE8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4570022" y="3390898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24F2F994-08EA-D901-82B7-02E175B2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0"/>
            <a:ext cx="2286000" cy="2285973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63EE949-1BE5-CFA7-69CC-5235FFE07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8" y="1415562"/>
            <a:ext cx="5750171" cy="400929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A2B2C17F-12DD-A683-5602-F16A1C9647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77908" y="1"/>
            <a:ext cx="4314092" cy="6858000"/>
          </a:xfrm>
          <a:custGeom>
            <a:avLst/>
            <a:gdLst>
              <a:gd name="connsiteX0" fmla="*/ 3466352 w 4267200"/>
              <a:gd name="connsiteY0" fmla="*/ 0 h 6858000"/>
              <a:gd name="connsiteX1" fmla="*/ 4267200 w 4267200"/>
              <a:gd name="connsiteY1" fmla="*/ 0 h 6858000"/>
              <a:gd name="connsiteX2" fmla="*/ 4267200 w 4267200"/>
              <a:gd name="connsiteY2" fmla="*/ 6858000 h 6858000"/>
              <a:gd name="connsiteX3" fmla="*/ 0 w 4267200"/>
              <a:gd name="connsiteY3" fmla="*/ 6858000 h 6858000"/>
              <a:gd name="connsiteX4" fmla="*/ 0 w 4267200"/>
              <a:gd name="connsiteY4" fmla="*/ 3338980 h 6858000"/>
              <a:gd name="connsiteX5" fmla="*/ 8352 w 4267200"/>
              <a:gd name="connsiteY5" fmla="*/ 3162578 h 6858000"/>
              <a:gd name="connsiteX6" fmla="*/ 3132972 w 4267200"/>
              <a:gd name="connsiteY6" fmla="*/ 18059 h 6858000"/>
              <a:gd name="connsiteX7" fmla="*/ 3466352 w 4267200"/>
              <a:gd name="connsiteY7" fmla="*/ 12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7200" h="6858000">
                <a:moveTo>
                  <a:pt x="3466352" y="0"/>
                </a:moveTo>
                <a:lnTo>
                  <a:pt x="4267200" y="0"/>
                </a:lnTo>
                <a:lnTo>
                  <a:pt x="4267200" y="6858000"/>
                </a:lnTo>
                <a:lnTo>
                  <a:pt x="0" y="6858000"/>
                </a:lnTo>
                <a:lnTo>
                  <a:pt x="0" y="3338980"/>
                </a:lnTo>
                <a:lnTo>
                  <a:pt x="8352" y="3162578"/>
                </a:lnTo>
                <a:cubicBezTo>
                  <a:pt x="166042" y="1505839"/>
                  <a:pt x="1479242" y="186005"/>
                  <a:pt x="3132972" y="18059"/>
                </a:cubicBezTo>
                <a:lnTo>
                  <a:pt x="3466352" y="122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1463040" tIns="822960" rIns="1463040" anchor="t" anchorCtr="0">
            <a:no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22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Content and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179D789-F69C-8306-0C19-DF73E6916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6415" y="360485"/>
            <a:ext cx="5032725" cy="328420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003524-9DE3-1117-2E91-80A1CB96DE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308475" cy="6858000"/>
          </a:xfrm>
          <a:custGeom>
            <a:avLst/>
            <a:gdLst>
              <a:gd name="connsiteX0" fmla="*/ 0 w 4308475"/>
              <a:gd name="connsiteY0" fmla="*/ 0 h 6858000"/>
              <a:gd name="connsiteX1" fmla="*/ 4308475 w 4308475"/>
              <a:gd name="connsiteY1" fmla="*/ 0 h 6858000"/>
              <a:gd name="connsiteX2" fmla="*/ 4308475 w 4308475"/>
              <a:gd name="connsiteY2" fmla="*/ 3390898 h 6858000"/>
              <a:gd name="connsiteX3" fmla="*/ 4307536 w 4308475"/>
              <a:gd name="connsiteY3" fmla="*/ 3390898 h 6858000"/>
              <a:gd name="connsiteX4" fmla="*/ 4290702 w 4308475"/>
              <a:gd name="connsiteY4" fmla="*/ 3724279 h 6858000"/>
              <a:gd name="connsiteX5" fmla="*/ 1146183 w 4308475"/>
              <a:gd name="connsiteY5" fmla="*/ 6848898 h 6858000"/>
              <a:gd name="connsiteX6" fmla="*/ 953984 w 4308475"/>
              <a:gd name="connsiteY6" fmla="*/ 6857998 h 6858000"/>
              <a:gd name="connsiteX7" fmla="*/ 4308475 w 4308475"/>
              <a:gd name="connsiteY7" fmla="*/ 6857998 h 6858000"/>
              <a:gd name="connsiteX8" fmla="*/ 4308475 w 4308475"/>
              <a:gd name="connsiteY8" fmla="*/ 6858000 h 6858000"/>
              <a:gd name="connsiteX9" fmla="*/ 0 w 4308475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08475" h="6858000">
                <a:moveTo>
                  <a:pt x="0" y="0"/>
                </a:moveTo>
                <a:lnTo>
                  <a:pt x="4308475" y="0"/>
                </a:lnTo>
                <a:lnTo>
                  <a:pt x="4308475" y="3390898"/>
                </a:lnTo>
                <a:lnTo>
                  <a:pt x="4307536" y="3390898"/>
                </a:lnTo>
                <a:lnTo>
                  <a:pt x="4290702" y="3724279"/>
                </a:lnTo>
                <a:cubicBezTo>
                  <a:pt x="4122756" y="5378008"/>
                  <a:pt x="2802922" y="6691208"/>
                  <a:pt x="1146183" y="6848898"/>
                </a:cubicBezTo>
                <a:lnTo>
                  <a:pt x="953984" y="6857998"/>
                </a:lnTo>
                <a:lnTo>
                  <a:pt x="4308475" y="6857998"/>
                </a:lnTo>
                <a:lnTo>
                  <a:pt x="430847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E5C55B8-DD4C-A859-38F5-CC8FE0920B8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76306" y="3846391"/>
            <a:ext cx="5032725" cy="21367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600">
                <a:solidFill>
                  <a:schemeClr val="bg2"/>
                </a:solidFill>
              </a:defRPr>
            </a:lvl2pPr>
            <a:lvl3pPr marL="914400" indent="0">
              <a:buNone/>
              <a:defRPr sz="1400">
                <a:solidFill>
                  <a:schemeClr val="bg2"/>
                </a:solidFill>
              </a:defRPr>
            </a:lvl3pPr>
            <a:lvl4pPr marL="1371600" indent="0">
              <a:buNone/>
              <a:defRPr sz="1200">
                <a:solidFill>
                  <a:schemeClr val="bg2"/>
                </a:solidFill>
              </a:defRPr>
            </a:lvl4pPr>
            <a:lvl5pPr marL="1828800" indent="0">
              <a:buNone/>
              <a:defRPr sz="12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6DC123BA-30A1-50DE-FC24-33C67A8FA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4308762" y="3390898"/>
            <a:ext cx="3354778" cy="3467100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467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10C35C-5361-BD30-EB79-01BD72158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92038" y="2992045"/>
            <a:ext cx="6858000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26">
            <a:extLst>
              <a:ext uri="{FF2B5EF4-FFF2-40B4-BE49-F238E27FC236}">
                <a16:creationId xmlns:a16="http://schemas.microsoft.com/office/drawing/2014/main" id="{948A7171-32A3-1CAC-DDFD-7C44DDAF0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" y="0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 47">
            <a:extLst>
              <a:ext uri="{FF2B5EF4-FFF2-40B4-BE49-F238E27FC236}">
                <a16:creationId xmlns:a16="http://schemas.microsoft.com/office/drawing/2014/main" id="{06FD5EAC-FAC4-CDB4-6AB8-809E940F0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91644" y="3657688"/>
            <a:ext cx="3200357" cy="3200320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DA13352-25BC-FD28-A34C-DD204D5BF1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1748" y="246183"/>
            <a:ext cx="9525000" cy="191952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34108AC-4ED2-99E6-0212-0AC0802C553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371600" y="2274033"/>
            <a:ext cx="9525000" cy="3317875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8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6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400"/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53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81407F-D7F6-56CB-135C-01868BC191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7" y="1088211"/>
            <a:ext cx="4602483" cy="4896019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17585-E867-BB06-B195-272DA0FD4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8"/>
            <a:ext cx="12192000" cy="8739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9EBD-88FB-A2C3-7EC2-46DD7B532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90939" y="2990938"/>
            <a:ext cx="6855801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CB417425-9078-B6E8-97F7-BAA1536BA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-8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D7F56B38-71B8-A745-8D9C-BBEA278F3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9905999" y="4572027"/>
            <a:ext cx="2286000" cy="2285973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5E5C644-63C0-D8A4-7EF1-1681AFB1F4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24599" y="1088210"/>
            <a:ext cx="4373564" cy="489489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 b="1">
                <a:solidFill>
                  <a:schemeClr val="bg2"/>
                </a:solidFill>
              </a:defRPr>
            </a:lvl1pPr>
            <a:lvl2pPr marL="45720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2"/>
                </a:solidFill>
              </a:defRPr>
            </a:lvl2pPr>
            <a:lvl3pPr marL="914400" indent="0">
              <a:spcBef>
                <a:spcPts val="0"/>
              </a:spcBef>
              <a:spcAft>
                <a:spcPts val="600"/>
              </a:spcAft>
              <a:buNone/>
              <a:defRPr sz="1400" b="1">
                <a:solidFill>
                  <a:schemeClr val="bg2"/>
                </a:solidFill>
              </a:defRPr>
            </a:lvl3pPr>
            <a:lvl4pPr marL="1371600" indent="0">
              <a:spcBef>
                <a:spcPts val="0"/>
              </a:spcBef>
              <a:spcAft>
                <a:spcPts val="600"/>
              </a:spcAft>
              <a:buNone/>
              <a:defRPr sz="1200" b="1">
                <a:solidFill>
                  <a:schemeClr val="bg2"/>
                </a:solidFill>
              </a:defRPr>
            </a:lvl4pPr>
            <a:lvl5pPr marL="1828800" indent="0">
              <a:spcBef>
                <a:spcPts val="0"/>
              </a:spcBef>
              <a:spcAft>
                <a:spcPts val="600"/>
              </a:spcAft>
              <a:buNone/>
              <a:defRPr sz="1200" b="1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1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5754E-0CE0-1CC7-0841-37A191A9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3A4F6-4958-BF78-293B-BBB261B2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70488-F852-3BAC-1B77-1BF5E705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4470D-B2DC-84F7-FFC5-A15AD9088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69231-2B6F-B68C-C018-89A94792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0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E89E-3AE0-B55A-CC64-3E167543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E4B2E-CC74-9BB5-FB4A-95A167334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FE55E8-C654-8081-3931-B0F415EC2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7691-35A2-524B-E7AD-39606A74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70C96-A942-558D-8334-C84A5FFA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57365-EBF1-129A-807B-17725407D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3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E66F-E22C-B033-D27A-34CB9199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02E84-773C-7041-C4C9-E4CC24BDB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BDE534-9165-2EDE-0486-F25AD4556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7A7DF-88B3-4E3B-96AB-3E11DEF37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BB3914-F785-A3EF-FF3E-EB3B23680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24B16E-081F-96E1-CB2F-36184B41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48DA2C-060F-AA8E-7F5C-0AC8ED96B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D0086-D964-BE4D-B0B7-AD00C598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0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B818-7D8C-7AB3-B2BD-63C07F7A9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5D66FA-6512-DC3F-5C5A-2A95F2D5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7A9B20-6EBD-1C63-7BFD-5802A801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4928E-3FAC-CF6A-283D-EA015858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AF61C6-FE5D-E7D4-1AD3-0FBE96C18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3FC0E0-E86E-294A-908D-3614BB57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009A9-EFF6-2393-7BA0-425C85ED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4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D593-0DE9-4F98-4A25-2147F9413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202A8-1F21-3DDA-900D-4F76CCFA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7EE05-5005-28D6-6954-2FC0CEEC3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002DF-14D1-D1E3-A744-0E317736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80781-806D-2A72-8854-F0243DB2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5C1DF-4461-683A-F29C-552D4423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5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311A6-8CFB-B2AF-3BCE-F9921DEDF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99E0C7-3788-B3AB-6322-8EF1D501F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C2159-E911-F595-0C4D-0CF510F5F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8F541-7836-DB34-E7EF-4E429111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30B88-BEB0-3796-5C70-47D311C4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832EF-D332-0CAB-17E6-41249E0C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6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DF37F-9D9B-045D-6B3A-2698B25C0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EE364-0FEE-D3F4-3F3C-E5D80FEA6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67C7B-CD2A-E725-930A-EC78D40B59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8A19A-E587-46A1-B539-8D10DCF74CB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10DC4-1E67-F5E1-6433-831BED7EA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CD1D-2A31-8639-4BBF-2D9734BA4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392175-A96F-4295-90C4-261F0092C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1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34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36">
          <p15:clr>
            <a:srgbClr val="F26B43"/>
          </p15:clr>
        </p15:guide>
        <p15:guide id="4" orient="horz" pos="3312">
          <p15:clr>
            <a:srgbClr val="F26B43"/>
          </p15:clr>
        </p15:guide>
        <p15:guide id="5" orient="horz" pos="432">
          <p15:clr>
            <a:srgbClr val="F26B43"/>
          </p15:clr>
        </p15:guide>
        <p15:guide id="7" pos="4416">
          <p15:clr>
            <a:srgbClr val="F26B43"/>
          </p15:clr>
        </p15:guide>
        <p15:guide id="8" pos="5568">
          <p15:clr>
            <a:srgbClr val="F26B43"/>
          </p15:clr>
        </p15:guide>
        <p15:guide id="9" pos="7296">
          <p15:clr>
            <a:srgbClr val="F26B43"/>
          </p15:clr>
        </p15:guide>
        <p15:guide id="10" pos="2688">
          <p15:clr>
            <a:srgbClr val="F26B43"/>
          </p15:clr>
        </p15:guide>
        <p15:guide id="11" pos="1536">
          <p15:clr>
            <a:srgbClr val="F26B43"/>
          </p15:clr>
        </p15:guide>
        <p15:guide id="12" pos="384">
          <p15:clr>
            <a:srgbClr val="F26B43"/>
          </p15:clr>
        </p15:guide>
        <p15:guide id="13" pos="2112">
          <p15:clr>
            <a:srgbClr val="F26B43"/>
          </p15:clr>
        </p15:guide>
        <p15:guide id="14" pos="4992">
          <p15:clr>
            <a:srgbClr val="F26B43"/>
          </p15:clr>
        </p15:guide>
        <p15:guide id="15" pos="6720">
          <p15:clr>
            <a:srgbClr val="F26B43"/>
          </p15:clr>
        </p15:guide>
        <p15:guide id="16" pos="960">
          <p15:clr>
            <a:srgbClr val="F26B43"/>
          </p15:clr>
        </p15:guide>
        <p15:guide id="17" pos="3264">
          <p15:clr>
            <a:srgbClr val="F26B43"/>
          </p15:clr>
        </p15:guide>
        <p15:guide id="18" orient="horz" pos="1008">
          <p15:clr>
            <a:srgbClr val="F26B43"/>
          </p15:clr>
        </p15:guide>
        <p15:guide id="19" orient="horz" pos="3888">
          <p15:clr>
            <a:srgbClr val="F26B43"/>
          </p15:clr>
        </p15:guide>
        <p15:guide id="20" pos="6144">
          <p15:clr>
            <a:srgbClr val="F26B43"/>
          </p15:clr>
        </p15:guide>
        <p15:guide id="21" orient="horz" pos="1584">
          <p15:clr>
            <a:srgbClr val="F26B43"/>
          </p15:clr>
        </p15:guide>
        <p15:guide id="22" pos="576">
          <p15:clr>
            <a:srgbClr val="F26B43"/>
          </p15:clr>
        </p15:guide>
        <p15:guide id="23" pos="7104">
          <p15:clr>
            <a:srgbClr val="F26B43"/>
          </p15:clr>
        </p15:guide>
        <p15:guide id="24" pos="768">
          <p15:clr>
            <a:srgbClr val="F26B43"/>
          </p15:clr>
        </p15:guide>
        <p15:guide id="25" pos="6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71DE13-3A08-B82A-D060-7E46B7F4F962}"/>
              </a:ext>
            </a:extLst>
          </p:cNvPr>
          <p:cNvSpPr/>
          <p:nvPr/>
        </p:nvSpPr>
        <p:spPr>
          <a:xfrm>
            <a:off x="0" y="2771775"/>
            <a:ext cx="12192000" cy="24462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C3603-8087-881E-DCBD-0E7F7CF46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3099578"/>
            <a:ext cx="10909640" cy="1249394"/>
          </a:xfrm>
          <a:noFill/>
        </p:spPr>
        <p:txBody>
          <a:bodyPr anchor="ctr">
            <a:normAutofit/>
          </a:bodyPr>
          <a:lstStyle/>
          <a:p>
            <a:r>
              <a:rPr lang="en-US" sz="5100" dirty="0">
                <a:solidFill>
                  <a:schemeClr val="bg1"/>
                </a:solidFill>
              </a:rPr>
              <a:t>Parcel-level Resilience Scoring at FHSL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043070-1C85-6BC0-B908-87A389FDB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492" y="4163914"/>
            <a:ext cx="10909643" cy="68740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Dr. Raenah Bailey</a:t>
            </a: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DC4E45-67EF-8CDF-9636-55EDE8DD4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96" y="137592"/>
            <a:ext cx="9587636" cy="179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65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0027CB-3C27-FC4C-AEF9-685A21EA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2572"/>
            <a:ext cx="5150498" cy="1019909"/>
          </a:xfrm>
        </p:spPr>
        <p:txBody>
          <a:bodyPr>
            <a:noAutofit/>
          </a:bodyPr>
          <a:lstStyle/>
          <a:p>
            <a:r>
              <a:rPr lang="en-US" sz="4000" dirty="0"/>
              <a:t>Additional Benefits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CD908CE-9E18-1DC3-1100-D7828CA39924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933060" y="1138334"/>
          <a:ext cx="10944809" cy="5247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6BFA23-AB5B-BA88-E233-DE14DED5A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628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C71D8FC-E122-CABE-6FCE-615B2C341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641" y="2336368"/>
            <a:ext cx="4083698" cy="139619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FFFFFF"/>
                </a:solidFill>
              </a:rPr>
              <a:t>Thank you!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5B6C51-CFCB-4A40-96E6-9313C5825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723" y="1810768"/>
            <a:ext cx="6535566" cy="326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06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ABE1-D605-E308-D7BD-E2BA55C3D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56A56E0-3255-8671-E297-5924D7F1D554}"/>
              </a:ext>
            </a:extLst>
          </p:cNvPr>
          <p:cNvSpPr txBox="1">
            <a:spLocks/>
          </p:cNvSpPr>
          <p:nvPr/>
        </p:nvSpPr>
        <p:spPr>
          <a:xfrm>
            <a:off x="1695363" y="596496"/>
            <a:ext cx="9316857" cy="1618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Anatomy of a Resilience Tool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7D0086E-89C8-6B92-7B09-30298EC523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113693"/>
              </p:ext>
            </p:extLst>
          </p:nvPr>
        </p:nvGraphicFramePr>
        <p:xfrm>
          <a:off x="1577974" y="2292337"/>
          <a:ext cx="9032652" cy="3439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5148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5100" dirty="0"/>
              <a:t>Hazards Evaluated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EEEA66BC-DC25-EEA6-8011-2DC5A90D01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175280"/>
              </p:ext>
            </p:extLst>
          </p:nvPr>
        </p:nvGraphicFramePr>
        <p:xfrm>
          <a:off x="5255260" y="1297459"/>
          <a:ext cx="4702848" cy="423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4077CA-B086-106F-E91F-E7BB1F84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Drought Resilience - Methods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539765-051D-4977-3658-DB7D209A7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299246"/>
              </p:ext>
            </p:extLst>
          </p:nvPr>
        </p:nvGraphicFramePr>
        <p:xfrm>
          <a:off x="641604" y="1809162"/>
          <a:ext cx="10908792" cy="449637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882521">
                  <a:extLst>
                    <a:ext uri="{9D8B030D-6E8A-4147-A177-3AD203B41FA5}">
                      <a16:colId xmlns:a16="http://schemas.microsoft.com/office/drawing/2014/main" val="4001033316"/>
                    </a:ext>
                  </a:extLst>
                </a:gridCol>
                <a:gridCol w="4669172">
                  <a:extLst>
                    <a:ext uri="{9D8B030D-6E8A-4147-A177-3AD203B41FA5}">
                      <a16:colId xmlns:a16="http://schemas.microsoft.com/office/drawing/2014/main" val="3533428460"/>
                    </a:ext>
                  </a:extLst>
                </a:gridCol>
                <a:gridCol w="751174">
                  <a:extLst>
                    <a:ext uri="{9D8B030D-6E8A-4147-A177-3AD203B41FA5}">
                      <a16:colId xmlns:a16="http://schemas.microsoft.com/office/drawing/2014/main" val="4095143681"/>
                    </a:ext>
                  </a:extLst>
                </a:gridCol>
                <a:gridCol w="3605925">
                  <a:extLst>
                    <a:ext uri="{9D8B030D-6E8A-4147-A177-3AD203B41FA5}">
                      <a16:colId xmlns:a16="http://schemas.microsoft.com/office/drawing/2014/main" val="3573434203"/>
                    </a:ext>
                  </a:extLst>
                </a:gridCol>
              </a:tblGrid>
              <a:tr h="18126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5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Metric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5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Why It Matters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5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Priority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5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Reasoning for Priority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388179"/>
                  </a:ext>
                </a:extLst>
              </a:tr>
              <a:tr h="962599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Distance to riparian corridor (San Pedro,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Babocomari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, GDEs)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Parcels near perennial or seasonally persistent reaches provide cool, moist microclimates, groundwater-dependent habitat, and drought refugia for species and people; they also support evapotranspiration-driven cooling but are highly sensitive to pumping.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 ecological drought resilience and biodiversity metric; central to ESA compliance along the San Pedro Riparian National Conservation Area.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764255"/>
                  </a:ext>
                </a:extLst>
              </a:tr>
              <a:tr h="80633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Groundwater decline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Long-term groundwater trends indicate whether aquifers supporting riparian flows and wells are approaching critical thresholds; portions of the Upper San Pedro Basin already exhibit significant declines and recent well failures.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en-US" sz="1200" b="0" i="0" u="none" strike="noStrik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 link to mission risk, court-ordered water rights, and limits on future development and water security.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06666"/>
                  </a:ext>
                </a:extLst>
              </a:tr>
              <a:tr h="65006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Well density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density of domestic and irrigation wells signals groundwater stress and exurban subdivision, increasing long-term demand and landscape fragmentation.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en-US" sz="1200" b="0" i="0" u="none" strike="noStrik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Strong proxy for combined hydrologic and land-use pressure around Fort Huachuca and Sierra Vista.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001803"/>
                  </a:ext>
                </a:extLst>
              </a:tr>
              <a:tr h="65006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Recharge zone proximity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Proximity to recharge areas identifies where infiltration sustains alluvial aquifers and baseflow critical to ESA obligations and installation water security.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of the few strong positive resilience factors in an otherwise water-limited system.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555657"/>
                  </a:ext>
                </a:extLst>
              </a:tr>
              <a:tr h="49380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Soil infiltration / hydrologic soil group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 texture and structure control infiltration versus runoff during monsoon storms; high-infiltration soils support recharge where water is present.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Medium</a:t>
                      </a:r>
                      <a:endParaRPr lang="en-US" sz="1200" b="0" i="0" u="none" strike="noStrike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Important modifier for recharge and flood buffering rather than a stand-alone driver.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755369"/>
                  </a:ext>
                </a:extLst>
              </a:tr>
              <a:tr h="65006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Irrigated vs non-irrigated land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Irrigated cropland requires sustained pumping from stressed aquifers, increasing vulnerability to curtailment, while native rangeland is more precipitation-balanced.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Medium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Highly relevant where agriculture overlaps groundwater-decline cones and riparian corridors.</a:t>
                      </a:r>
                      <a:endParaRPr lang="en-US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952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305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647E-C11D-5678-A559-6CB643EE9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520" y="167684"/>
            <a:ext cx="6638925" cy="1325563"/>
          </a:xfrm>
        </p:spPr>
        <p:txBody>
          <a:bodyPr/>
          <a:lstStyle/>
          <a:p>
            <a:r>
              <a:rPr lang="en-US" dirty="0"/>
              <a:t>Drought Resilience - Results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046929-18A1-AF5B-A1F9-8F845EB1B8F3}"/>
              </a:ext>
            </a:extLst>
          </p:cNvPr>
          <p:cNvSpPr txBox="1"/>
          <p:nvPr/>
        </p:nvSpPr>
        <p:spPr>
          <a:xfrm>
            <a:off x="6429983" y="1794719"/>
            <a:ext cx="540959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u="sng" dirty="0">
                <a:solidFill>
                  <a:schemeClr val="accent6"/>
                </a:solidFill>
              </a:rPr>
              <a:t>Higher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Concentrated along the San Pedro River corridor and major groundwater-dependent ecosystems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Strong around Las </a:t>
            </a:r>
            <a:r>
              <a:rPr lang="en-US" sz="1400" dirty="0" err="1"/>
              <a:t>Cienegas</a:t>
            </a:r>
            <a:r>
              <a:rPr lang="en-US" sz="1400" dirty="0"/>
              <a:t> National Conservation Area and key recharge landscapes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Present in portions of the Coronado National Forest and mountain-front recharge zones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Associated with riparian habitat, springs, </a:t>
            </a:r>
            <a:r>
              <a:rPr lang="en-US" sz="1400" dirty="0" err="1"/>
              <a:t>cienegas</a:t>
            </a:r>
            <a:r>
              <a:rPr lang="en-US" sz="1400" dirty="0"/>
              <a:t>, and groundwater recharge opportunities </a:t>
            </a:r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r>
              <a:rPr lang="en-US" sz="1400" b="1" u="sng" dirty="0">
                <a:solidFill>
                  <a:srgbClr val="FF0000"/>
                </a:solidFill>
              </a:rPr>
              <a:t>Lower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Concentrated within portions of the Upper San Pedro Basin experiencing groundwater stress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Associated with higher well densities, groundwater decline, and increased water demand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Most evident in developed and agricultural portions of the landscape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Generally located farther from major water-supporting features and recharge areas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A952E3-331A-D263-F06A-40017F986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21" y="1794719"/>
            <a:ext cx="5980755" cy="4232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5D4998-364A-DF04-EE5D-136951A9D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21" y="1794719"/>
            <a:ext cx="1602226" cy="110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19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B6EB1-DCFA-291D-AC32-FF1AA1809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Extreme Temperature - Methods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DF9746-3ABD-79B7-0377-24480870F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677310"/>
              </p:ext>
            </p:extLst>
          </p:nvPr>
        </p:nvGraphicFramePr>
        <p:xfrm>
          <a:off x="643467" y="1897789"/>
          <a:ext cx="10905068" cy="3949078"/>
        </p:xfrm>
        <a:graphic>
          <a:graphicData uri="http://schemas.openxmlformats.org/drawingml/2006/table">
            <a:tbl>
              <a:tblPr/>
              <a:tblGrid>
                <a:gridCol w="2317241">
                  <a:extLst>
                    <a:ext uri="{9D8B030D-6E8A-4147-A177-3AD203B41FA5}">
                      <a16:colId xmlns:a16="http://schemas.microsoft.com/office/drawing/2014/main" val="2105539774"/>
                    </a:ext>
                  </a:extLst>
                </a:gridCol>
                <a:gridCol w="4343023">
                  <a:extLst>
                    <a:ext uri="{9D8B030D-6E8A-4147-A177-3AD203B41FA5}">
                      <a16:colId xmlns:a16="http://schemas.microsoft.com/office/drawing/2014/main" val="3263262606"/>
                    </a:ext>
                  </a:extLst>
                </a:gridCol>
                <a:gridCol w="964049">
                  <a:extLst>
                    <a:ext uri="{9D8B030D-6E8A-4147-A177-3AD203B41FA5}">
                      <a16:colId xmlns:a16="http://schemas.microsoft.com/office/drawing/2014/main" val="1097073705"/>
                    </a:ext>
                  </a:extLst>
                </a:gridCol>
                <a:gridCol w="3280755">
                  <a:extLst>
                    <a:ext uri="{9D8B030D-6E8A-4147-A177-3AD203B41FA5}">
                      <a16:colId xmlns:a16="http://schemas.microsoft.com/office/drawing/2014/main" val="2968128601"/>
                    </a:ext>
                  </a:extLst>
                </a:gridCol>
              </a:tblGrid>
              <a:tr h="3081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Metric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4F1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Why It Matters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4F1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Priority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4F1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Reasoning for Priority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4F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515519"/>
                  </a:ext>
                </a:extLst>
              </a:tr>
              <a:tr h="11024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Tree and woody canopy cover</a:t>
                      </a:r>
                      <a:endParaRPr lang="en-US" sz="3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Canopy reduces surface and air temperatures, buffers heat stress, and improves microclimate conditions for people and wildlife.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Most direct landscape-scale moderator of extreme heat exposure.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892744"/>
                  </a:ext>
                </a:extLst>
              </a:tr>
              <a:tr h="8461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Proximity to riparian and perennial water features</a:t>
                      </a:r>
                      <a:endParaRPr lang="en-US" sz="3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Riparian corridors and perennial water bodies provide localized cooling and thermal refugia during extreme heat events.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Primary heat-refugia mechanism in arid and semi-arid systems.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463529"/>
                  </a:ext>
                </a:extLst>
              </a:tr>
              <a:tr h="8461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Topographic exposure (elevation, slope, aspect)</a:t>
                      </a:r>
                      <a:endParaRPr lang="en-US" sz="3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Elevation and aspect influence solar loading, nighttime cooling, and heat accumulation.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Important physical control on heat exposure but secondary to vegetation and water.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671093"/>
                  </a:ext>
                </a:extLst>
              </a:tr>
              <a:tr h="8461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Vegetation life form / ecological unit</a:t>
                      </a:r>
                      <a:endParaRPr lang="en-US" sz="3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Different vegetation structures vary in heat tolerance and shading capacity.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  <a:endParaRPr lang="en-US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Provides ecological context and avoids over-reliance on generic land cover.</a:t>
                      </a:r>
                      <a:endParaRPr lang="en-US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14" marR="16014" marT="1601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822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973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E142C-B8FF-D934-CA53-A3160771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Extreme Temperature -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B62C9B-17CD-AC11-497F-4F1DB77DF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7" y="1879841"/>
            <a:ext cx="5980176" cy="41745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B07092-EEA0-3ABB-2C13-7F2FF8EBBE09}"/>
              </a:ext>
            </a:extLst>
          </p:cNvPr>
          <p:cNvSpPr txBox="1"/>
          <p:nvPr/>
        </p:nvSpPr>
        <p:spPr>
          <a:xfrm>
            <a:off x="6758508" y="1879841"/>
            <a:ext cx="49244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u="sng" dirty="0">
                <a:solidFill>
                  <a:srgbClr val="00B050"/>
                </a:solidFill>
              </a:rPr>
              <a:t>Higher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Concentrated in higher-elevation mountain environments and foothills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Strong within portions of the Coronado National Forest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Associated with greater vegetation cover, cooler temperatures, and topographic relief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Highlights the importance of natural thermal refugia across the landscape </a:t>
            </a:r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r>
              <a:rPr lang="en-US" sz="1400" b="1" u="sng" dirty="0">
                <a:solidFill>
                  <a:srgbClr val="C00000"/>
                </a:solidFill>
              </a:rPr>
              <a:t>Lower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Widespread across the basin floor and developed valley environments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Associated with lower elevations, limited shade, and reduced cooling opportunities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Elevated heat exposure away from major water features and mountain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Las </a:t>
            </a:r>
            <a:r>
              <a:rPr lang="en-US" sz="1400" dirty="0" err="1"/>
              <a:t>Cienegas</a:t>
            </a:r>
            <a:r>
              <a:rPr lang="en-US" sz="1400" dirty="0"/>
              <a:t> results suggest opportunities to refine datasets and better represent local cooling functions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44BBA-4887-DE1A-FDEE-621D7C2DB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67" y="1879841"/>
            <a:ext cx="1602226" cy="110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32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9F759E-C6DC-BB8E-1696-9C7E299A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Wildfire - Methods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1A6E388-FF31-B23D-75D9-553E1766D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369044"/>
              </p:ext>
            </p:extLst>
          </p:nvPr>
        </p:nvGraphicFramePr>
        <p:xfrm>
          <a:off x="643467" y="1848902"/>
          <a:ext cx="10905068" cy="4046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78">
                  <a:extLst>
                    <a:ext uri="{9D8B030D-6E8A-4147-A177-3AD203B41FA5}">
                      <a16:colId xmlns:a16="http://schemas.microsoft.com/office/drawing/2014/main" val="2404305176"/>
                    </a:ext>
                  </a:extLst>
                </a:gridCol>
                <a:gridCol w="4407779">
                  <a:extLst>
                    <a:ext uri="{9D8B030D-6E8A-4147-A177-3AD203B41FA5}">
                      <a16:colId xmlns:a16="http://schemas.microsoft.com/office/drawing/2014/main" val="4287080016"/>
                    </a:ext>
                  </a:extLst>
                </a:gridCol>
                <a:gridCol w="837339">
                  <a:extLst>
                    <a:ext uri="{9D8B030D-6E8A-4147-A177-3AD203B41FA5}">
                      <a16:colId xmlns:a16="http://schemas.microsoft.com/office/drawing/2014/main" val="409124969"/>
                    </a:ext>
                  </a:extLst>
                </a:gridCol>
                <a:gridCol w="3398272">
                  <a:extLst>
                    <a:ext uri="{9D8B030D-6E8A-4147-A177-3AD203B41FA5}">
                      <a16:colId xmlns:a16="http://schemas.microsoft.com/office/drawing/2014/main" val="4051092109"/>
                    </a:ext>
                  </a:extLst>
                </a:gridCol>
              </a:tblGrid>
              <a:tr h="2624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Metric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Why It Matters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Priority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</a:rPr>
                        <a:t>Reasoning for Priority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657194"/>
                  </a:ext>
                </a:extLst>
              </a:tr>
              <a:tr h="745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Risk to Potential Structures (Risk to Homes)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Integrates wildfire likelihood, intensity, and generalized consequences to structures.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High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Most policy-relevant and defensible wildfire risk metric available nationally.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243736"/>
                  </a:ext>
                </a:extLst>
              </a:tr>
              <a:tr h="745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Conditional Risk to Potential Structures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Separates consequence from probability, identifying where fire would be most damaging if it occurs.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High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Critical for understanding exposure severity independent of ignition likelihood.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59497"/>
                  </a:ext>
                </a:extLst>
              </a:tr>
              <a:tr h="515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Burn Probability (Wildfire Likelihood)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Annual probability of wildfire occurrence at a given location.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High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Core exposure metric independent of development patterns.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229442"/>
                  </a:ext>
                </a:extLst>
              </a:tr>
              <a:tr h="515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Community Wildfire Risk Reduction Zones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Identifies dominant wildfire transmission pathways (direct, indirect, ember-driven).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Informs mitigation relevance rather than intrinsic hazard.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082211"/>
                  </a:ext>
                </a:extLst>
              </a:tr>
              <a:tr h="7458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Flame length metrics (Conditional, 4-ft, 8-ft exceedance)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Flame length indicates fire intensity and suppression difficulty.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Important intensity signal but correlated with other wildfire metrics.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598006"/>
                  </a:ext>
                </a:extLst>
              </a:tr>
              <a:tr h="5156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b="1" u="none" strike="noStrike" dirty="0">
                          <a:effectLst/>
                        </a:rPr>
                        <a:t>Wildfire Hazard Potential (WHP)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Identifies areas prone to high-intensity, difficult-to-manage fires.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Medium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Widely used planning index; overlaps with risk and intensity metrics.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196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916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F4D86-E7EA-8365-6492-75053A087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Wildfire -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70E0D-2202-07F3-B471-7F1DC6408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20" y="1690688"/>
            <a:ext cx="5980176" cy="42689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A276A9-A089-8395-7672-565F1F9E37A2}"/>
              </a:ext>
            </a:extLst>
          </p:cNvPr>
          <p:cNvSpPr txBox="1"/>
          <p:nvPr/>
        </p:nvSpPr>
        <p:spPr>
          <a:xfrm>
            <a:off x="6753225" y="1837968"/>
            <a:ext cx="493395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u="sng" dirty="0">
                <a:solidFill>
                  <a:srgbClr val="00B050"/>
                </a:solidFill>
              </a:rPr>
              <a:t>Higher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Most parcels exhibit moderate to moderately high wildfire resilience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Strongest resilience associated with intact native vegetation and lower development pressure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Many grassland, shrubland, and woodland systems remain adapted to periodic fire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Demonstrates the ecological role of wildfire across the landscape </a:t>
            </a:r>
          </a:p>
          <a:p>
            <a:pPr>
              <a:buNone/>
            </a:pPr>
            <a:endParaRPr lang="en-US" sz="1400" b="1" dirty="0"/>
          </a:p>
          <a:p>
            <a:pPr>
              <a:buNone/>
            </a:pPr>
            <a:r>
              <a:rPr lang="en-US" sz="1400" b="1" u="sng" dirty="0">
                <a:solidFill>
                  <a:srgbClr val="C00000"/>
                </a:solidFill>
              </a:rPr>
              <a:t>Lower 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Localized hotspots where wildfire hazard overlaps with development and infrastructure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Concentrated near portions of the wildland-urban interface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Associated with elevated structural exposure and wildfire consequences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Highlights areas where fuels management and preparedness efforts may provide the greatest benefit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AD8FBE-7A56-878D-1655-FC68FA113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20" y="1690688"/>
            <a:ext cx="1602226" cy="110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0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55F773-D847-0F93-7948-1F6179168EA9}"/>
              </a:ext>
            </a:extLst>
          </p:cNvPr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F07E4-4692-9490-A62F-D4B2C106C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3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E4803-5ECE-1FA9-C708-07C9FBF06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/>
              <a:t>What This Is</a:t>
            </a:r>
            <a:endParaRPr lang="en-US" sz="2400" dirty="0"/>
          </a:p>
          <a:p>
            <a:r>
              <a:rPr lang="en-US" sz="2000" dirty="0"/>
              <a:t>A data-driven first assessment of resilience across the Fort Huachuca Sentinel Landscape </a:t>
            </a:r>
          </a:p>
          <a:p>
            <a:r>
              <a:rPr lang="en-US" sz="2000" dirty="0"/>
              <a:t>Built using nationally, regionally, and locally available datasets and a standardized scoring framework </a:t>
            </a:r>
          </a:p>
          <a:p>
            <a:r>
              <a:rPr lang="en-US" sz="2000" dirty="0"/>
              <a:t>Designed to identify patterns, strengths, vulnerabilities, and opportunities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8EF3DDA-A9D4-7FBC-0B55-AB18AC7C76B8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What This Is Not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final product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replacement for local knowledge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definitive statement of resilience on the landscape</a:t>
            </a:r>
          </a:p>
        </p:txBody>
      </p:sp>
    </p:spTree>
    <p:extLst>
      <p:ext uri="{BB962C8B-B14F-4D97-AF65-F5344CB8AC3E}">
        <p14:creationId xmlns:p14="http://schemas.microsoft.com/office/powerpoint/2010/main" val="228982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C433AA-2C61-FA14-0475-88D24BAC3060}"/>
              </a:ext>
            </a:extLst>
          </p:cNvPr>
          <p:cNvSpPr/>
          <p:nvPr/>
        </p:nvSpPr>
        <p:spPr>
          <a:xfrm>
            <a:off x="0" y="0"/>
            <a:ext cx="40378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3BD49B-88D2-B5B9-70D3-3D645AA1B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Key Takeaways</a:t>
            </a: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4F488AE-C3CA-A566-BB74-B8B85FB0E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3432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522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633AA3-4FEB-7257-CCF8-9C8B8365C0C6}"/>
              </a:ext>
            </a:extLst>
          </p:cNvPr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385BC-83B3-BF40-BB0D-89167D7ED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3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Why Your Expertise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D8D2-0BF4-9EAA-C2EB-938A3A0B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6" y="1247078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The Framework Improves Through Collaboration</a:t>
            </a:r>
            <a:endParaRPr lang="en-US" sz="2400" dirty="0"/>
          </a:p>
          <a:p>
            <a:r>
              <a:rPr lang="en-US" sz="2000" dirty="0"/>
              <a:t>Local knowledge helps validate results </a:t>
            </a:r>
          </a:p>
          <a:p>
            <a:r>
              <a:rPr lang="en-US" sz="2000" dirty="0"/>
              <a:t>Better regional datasets can improve accuracy </a:t>
            </a:r>
          </a:p>
          <a:p>
            <a:r>
              <a:rPr lang="en-US" sz="2000" dirty="0"/>
              <a:t>Missing drivers and stressors can be incorporated </a:t>
            </a:r>
          </a:p>
          <a:p>
            <a:r>
              <a:rPr lang="en-US" sz="2000" dirty="0"/>
              <a:t>Scoring criteria can be refined to better reflect local conditions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545E061-B24B-A23F-C741-862DEE9BF11E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Goal</a:t>
            </a:r>
            <a:endParaRPr lang="en-US" sz="2000" b="1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Create a resilience framework that reflects the realities of Fort Huachuca and supports local decision-making.</a:t>
            </a:r>
          </a:p>
        </p:txBody>
      </p:sp>
    </p:spTree>
    <p:extLst>
      <p:ext uri="{BB962C8B-B14F-4D97-AF65-F5344CB8AC3E}">
        <p14:creationId xmlns:p14="http://schemas.microsoft.com/office/powerpoint/2010/main" val="363162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D9AD-F97D-8DCF-97C2-FEE69475C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876" y="887638"/>
            <a:ext cx="10202248" cy="3531962"/>
          </a:xfrm>
        </p:spPr>
        <p:txBody>
          <a:bodyPr/>
          <a:lstStyle/>
          <a:p>
            <a:pPr algn="l"/>
            <a:r>
              <a:rPr lang="en-US" sz="5400" dirty="0"/>
              <a:t>The Resilience Scorecard:</a:t>
            </a:r>
            <a:br>
              <a:rPr lang="en-US" dirty="0"/>
            </a:br>
            <a:br>
              <a:rPr lang="en-US" dirty="0"/>
            </a:br>
            <a:r>
              <a:rPr lang="en-US" sz="4000" dirty="0"/>
              <a:t>Local Partner Perspective on Utility &amp; Success in the Camp Ripley Sentinel Landscape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9882FA-049D-25F3-3F24-590E9D0F1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D5AEB0-62BE-4A1B-A81E-0BEB2EB543B4}"/>
              </a:ext>
            </a:extLst>
          </p:cNvPr>
          <p:cNvSpPr/>
          <p:nvPr/>
        </p:nvSpPr>
        <p:spPr>
          <a:xfrm>
            <a:off x="898358" y="60973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Destiny McDonald – Easement Coordinator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Morrison Soil &amp; Water Conservation District</a:t>
            </a:r>
          </a:p>
        </p:txBody>
      </p:sp>
    </p:spTree>
    <p:extLst>
      <p:ext uri="{BB962C8B-B14F-4D97-AF65-F5344CB8AC3E}">
        <p14:creationId xmlns:p14="http://schemas.microsoft.com/office/powerpoint/2010/main" val="344104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B6DAA74-6928-4A84-9C3F-D130518F6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DE2EC86-78BA-4B5E-A283-4FC8EC64C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CC966CD-9E88-40A4-8C1B-22FDDBF5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9010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B282789-4F8B-D647-09EB-50D8FF687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43" y="2162039"/>
            <a:ext cx="4865847" cy="15705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Using the Tool for Program Ranking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5F7F44-80A5-4B49-B07B-97B094F66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907" y="3400171"/>
            <a:ext cx="6621830" cy="26040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092F35-416B-4322-9DE5-2D48C5EF7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907" y="596894"/>
            <a:ext cx="6621830" cy="253877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ECD88-7563-0E2D-38D6-262477CFE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2" y="6433203"/>
            <a:ext cx="702781" cy="3678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8818C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18818C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175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7" name="Freeform: Shape 23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7F92FBB-F1A6-DCA3-4B03-5EA99AE4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45" y="517849"/>
            <a:ext cx="4881696" cy="856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</a:rPr>
              <a:t>Project Execution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E10DC-3929-41C7-AD70-C556FD400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266" y="685800"/>
            <a:ext cx="5074920" cy="5486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E44FC-E43E-3153-168E-0A84BD9E6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2" y="6433203"/>
            <a:ext cx="702781" cy="3678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8818C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18818C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70A0A-BA12-4A31-AA45-F894B8155068}"/>
              </a:ext>
            </a:extLst>
          </p:cNvPr>
          <p:cNvSpPr txBox="1"/>
          <p:nvPr/>
        </p:nvSpPr>
        <p:spPr>
          <a:xfrm>
            <a:off x="646430" y="1822285"/>
            <a:ext cx="4248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Fischer Parcel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Completed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80.4 acres protected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Mix of agriculture, forest, wetlands, and riparian habitat on the Little Elk Creek</a:t>
            </a:r>
          </a:p>
        </p:txBody>
      </p:sp>
    </p:spTree>
    <p:extLst>
      <p:ext uri="{BB962C8B-B14F-4D97-AF65-F5344CB8AC3E}">
        <p14:creationId xmlns:p14="http://schemas.microsoft.com/office/powerpoint/2010/main" val="2701710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7" name="Freeform: Shape 23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7F92FBB-F1A6-DCA3-4B03-5EA99AE4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02" y="488659"/>
            <a:ext cx="4881696" cy="856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</a:rPr>
              <a:t>Project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E44FC-E43E-3153-168E-0A84BD9E6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2" y="6433203"/>
            <a:ext cx="702781" cy="3678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8818C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18818C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70A0A-BA12-4A31-AA45-F894B8155068}"/>
              </a:ext>
            </a:extLst>
          </p:cNvPr>
          <p:cNvSpPr txBox="1"/>
          <p:nvPr/>
        </p:nvSpPr>
        <p:spPr>
          <a:xfrm>
            <a:off x="615864" y="1833505"/>
            <a:ext cx="41925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Simonett Parcel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In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15.4 acres to be protected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Mix of forest and riparian habitat on the Mississippi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DB5EB2-4EF0-4EB0-B505-1A9E4F41A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724" y="751831"/>
            <a:ext cx="6171837" cy="503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19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7" name="Freeform: Shape 23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7F92FBB-F1A6-DCA3-4B03-5EA99AE4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41" y="480609"/>
            <a:ext cx="4881696" cy="856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</a:rPr>
              <a:t>Project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E44FC-E43E-3153-168E-0A84BD9E6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2" y="6433203"/>
            <a:ext cx="702781" cy="3678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8818C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18818C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70A0A-BA12-4A31-AA45-F894B8155068}"/>
              </a:ext>
            </a:extLst>
          </p:cNvPr>
          <p:cNvSpPr txBox="1"/>
          <p:nvPr/>
        </p:nvSpPr>
        <p:spPr>
          <a:xfrm>
            <a:off x="657341" y="1627866"/>
            <a:ext cx="406005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Minnesota District Council of the Assemblies of God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In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315 acres to be protected over 2 easements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Children’s camp/religious retreat center/ and community event center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Mix of agriculture, forest, wetlands, and riparian habitat on the Crow Wing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F6188C-77FE-4887-BE16-1F3CA1D11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486" y="161825"/>
            <a:ext cx="6488673" cy="59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80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5B09F67-0226-4836-9B22-AFF94EF63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7" name="Freeform: Shape 23">
            <a:extLst>
              <a:ext uri="{FF2B5EF4-FFF2-40B4-BE49-F238E27FC236}">
                <a16:creationId xmlns:a16="http://schemas.microsoft.com/office/drawing/2014/main" id="{EF6D18FB-3D39-4747-9ED8-42C5DFAB8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11" y="1"/>
            <a:ext cx="5199156" cy="6857999"/>
          </a:xfrm>
          <a:custGeom>
            <a:avLst/>
            <a:gdLst>
              <a:gd name="connsiteX0" fmla="*/ 0 w 5199156"/>
              <a:gd name="connsiteY0" fmla="*/ 0 h 6857999"/>
              <a:gd name="connsiteX1" fmla="*/ 5199156 w 5199156"/>
              <a:gd name="connsiteY1" fmla="*/ 0 h 6857999"/>
              <a:gd name="connsiteX2" fmla="*/ 5199156 w 5199156"/>
              <a:gd name="connsiteY2" fmla="*/ 4404241 h 6857999"/>
              <a:gd name="connsiteX3" fmla="*/ 2996280 w 5199156"/>
              <a:gd name="connsiteY3" fmla="*/ 6845331 h 6857999"/>
              <a:gd name="connsiteX4" fmla="*/ 2762435 w 5199156"/>
              <a:gd name="connsiteY4" fmla="*/ 6857139 h 6857999"/>
              <a:gd name="connsiteX5" fmla="*/ 2762435 w 5199156"/>
              <a:gd name="connsiteY5" fmla="*/ 6857999 h 6857999"/>
              <a:gd name="connsiteX6" fmla="*/ 2745398 w 5199156"/>
              <a:gd name="connsiteY6" fmla="*/ 6857999 h 6857999"/>
              <a:gd name="connsiteX7" fmla="*/ 0 w 5199156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9156" h="6857999">
                <a:moveTo>
                  <a:pt x="0" y="0"/>
                </a:moveTo>
                <a:lnTo>
                  <a:pt x="5199156" y="0"/>
                </a:lnTo>
                <a:lnTo>
                  <a:pt x="5199156" y="4404241"/>
                </a:lnTo>
                <a:cubicBezTo>
                  <a:pt x="5199156" y="5674715"/>
                  <a:pt x="4233603" y="6719673"/>
                  <a:pt x="2996280" y="6845331"/>
                </a:cubicBezTo>
                <a:lnTo>
                  <a:pt x="2762435" y="6857139"/>
                </a:lnTo>
                <a:lnTo>
                  <a:pt x="2762435" y="6857999"/>
                </a:lnTo>
                <a:lnTo>
                  <a:pt x="2745398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DCDD4D4-ADBD-45B9-944B-E77CC258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34" y="-39394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37F92FBB-F1A6-DCA3-4B03-5EA99AE4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580" y="536510"/>
            <a:ext cx="4881696" cy="856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</a:rPr>
              <a:t>Project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E44FC-E43E-3153-168E-0A84BD9E6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2" y="6433203"/>
            <a:ext cx="702781" cy="3678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8AB70BE-1769-45B8-85A6-0C837432C7E6}" type="slidenum"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18818C"/>
                </a:solidFill>
                <a:effectLst/>
                <a:uLnTx/>
                <a:uFillTx/>
                <a:latin typeface="Elephan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18818C"/>
              </a:solidFill>
              <a:effectLst/>
              <a:uLnTx/>
              <a:uFillTx/>
              <a:latin typeface="Elephant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70A0A-BA12-4A31-AA45-F894B8155068}"/>
              </a:ext>
            </a:extLst>
          </p:cNvPr>
          <p:cNvSpPr txBox="1"/>
          <p:nvPr/>
        </p:nvSpPr>
        <p:spPr>
          <a:xfrm>
            <a:off x="614580" y="1794293"/>
            <a:ext cx="4192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Peterson Parcel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Application in the works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175.6 acres to be protected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4F2EC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F2EC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Mix of forest, wetland, and riparian habitat on Stanchfield Lake/contributing tributaries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C3EAD3-1386-4411-A00D-A9C4C86FB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249" y="147198"/>
            <a:ext cx="5199156" cy="609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87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dOverlayVTI">
  <a:themeElements>
    <a:clrScheme name="Custom 50">
      <a:dk1>
        <a:sysClr val="windowText" lastClr="000000"/>
      </a:dk1>
      <a:lt1>
        <a:srgbClr val="F4F2EC"/>
      </a:lt1>
      <a:dk2>
        <a:srgbClr val="09283F"/>
      </a:dk2>
      <a:lt2>
        <a:srgbClr val="FFFFFF"/>
      </a:lt2>
      <a:accent1>
        <a:srgbClr val="3C9A8F"/>
      </a:accent1>
      <a:accent2>
        <a:srgbClr val="18818C"/>
      </a:accent2>
      <a:accent3>
        <a:srgbClr val="800A2F"/>
      </a:accent3>
      <a:accent4>
        <a:srgbClr val="F6635C"/>
      </a:accent4>
      <a:accent5>
        <a:srgbClr val="F48E7C"/>
      </a:accent5>
      <a:accent6>
        <a:srgbClr val="DA9D16"/>
      </a:accent6>
      <a:hlink>
        <a:srgbClr val="ED621D"/>
      </a:hlink>
      <a:folHlink>
        <a:srgbClr val="A18A6D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</TotalTime>
  <Words>1489</Words>
  <Application>Microsoft Office PowerPoint</Application>
  <PresentationFormat>Widescreen</PresentationFormat>
  <Paragraphs>211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Arial Nova</vt:lpstr>
      <vt:lpstr>Arial Nova Light</vt:lpstr>
      <vt:lpstr>Calibri</vt:lpstr>
      <vt:lpstr>Elephant</vt:lpstr>
      <vt:lpstr>Office Theme</vt:lpstr>
      <vt:lpstr>ModOverlayVTI</vt:lpstr>
      <vt:lpstr>Parcel-level Resilience Scoring at FHSL</vt:lpstr>
      <vt:lpstr>Background</vt:lpstr>
      <vt:lpstr>Why Your Expertise Matters</vt:lpstr>
      <vt:lpstr>The Resilience Scorecard:  Local Partner Perspective on Utility &amp; Success in the Camp Ripley Sentinel Landscape</vt:lpstr>
      <vt:lpstr>Using the Tool for Program Ranking</vt:lpstr>
      <vt:lpstr>Project Execution</vt:lpstr>
      <vt:lpstr>Project Execution</vt:lpstr>
      <vt:lpstr>Project Execution</vt:lpstr>
      <vt:lpstr>Project Execution</vt:lpstr>
      <vt:lpstr>Additional Benefits</vt:lpstr>
      <vt:lpstr>Thank you!</vt:lpstr>
      <vt:lpstr>PowerPoint Presentation</vt:lpstr>
      <vt:lpstr>Hazards Evaluated</vt:lpstr>
      <vt:lpstr>Drought Resilience - Methods</vt:lpstr>
      <vt:lpstr>Drought Resilience - Results</vt:lpstr>
      <vt:lpstr>Extreme Temperature - Methods</vt:lpstr>
      <vt:lpstr>Extreme Temperature - Results</vt:lpstr>
      <vt:lpstr>Wildfire - Methods</vt:lpstr>
      <vt:lpstr>Wildfire - Results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Bailey, Raenah</dc:creator>
  <cp:lastModifiedBy>Bailey, Raenah</cp:lastModifiedBy>
  <cp:revision>11</cp:revision>
  <dcterms:created xsi:type="dcterms:W3CDTF">2026-06-03T16:16:38Z</dcterms:created>
  <dcterms:modified xsi:type="dcterms:W3CDTF">2026-06-03T19:55:09Z</dcterms:modified>
</cp:coreProperties>
</file>